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57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8BAC7F-E7AC-4E1F-A4D8-C8207EC787BE}" type="datetimeFigureOut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7442E2-6D78-487A-99B3-F1673C6801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26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7DD4AD-BFD1-4D25-AA44-E8DCC3705E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21CA8E-3B0B-44DA-A235-163899EF3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9B701F8-B4D6-4807-BCC0-F57D46BAD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4AA4D-E887-4201-ABAB-BB4688CB2067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EBC4D87-35A9-4F4C-8DF9-1133540BB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9EF84F6-D4B2-41AA-8088-FDE07E9B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176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A93692-7EBC-499B-A03D-DAAB8B721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CF0702-7295-458C-B8A8-F0A47708D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7298A2-70DA-467E-9ED4-69B155854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E5E36-C987-4946-8B23-A21D612520EF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A96FFC-E02A-4748-AB26-8EE887298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BB35D7-2DC1-48A7-BFFF-AD9A7C0D2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402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DAB96EC-12BD-489E-8666-6C4AB3532B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C4F99D-B427-4366-BE74-36E22F31A9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7EA106-6FC7-4FD4-A9D7-575761A41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39841-3579-4197-ADC8-49944C01700E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A844AB-AFA0-4201-B504-5AB5F18DA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4178E1-A3F2-4756-B498-DAEF05684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1515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8A6076-9E8A-43C0-976B-DE4C3567CA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73A573C-FD16-431D-93A3-D4865069F5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E5D04-CC71-4498-901E-85BE1689F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8494E-8D8F-4A11-A55C-52F324EE8A8D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A5786F-D212-45B2-920F-B55159B0A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0D76C5-3DCF-446C-9056-C0F36BDC7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326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09462C-31FC-4E42-ABBA-A9DFD281C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4B586B-5582-4381-9901-87891243A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4191B8-2854-4A21-BA8D-DCD80E5D1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682B-3AB9-423C-8016-0CBA6F90F45A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02A6D5-2BA2-4FBD-A625-9BE963819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E8C2EF-F961-424B-9A30-0FF0E964A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562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B814A-7B55-41E2-A11C-4B6B6BFFA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49DA20-6C48-41A3-AE76-005DD6286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9F8223-C141-4BE6-BD2D-BA244C027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45589-93EB-479B-B9CB-119645297643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D0C5D8-12B0-4301-A9F5-146DC3B31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C0110E-500A-400A-B21C-2D48DD1E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3567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BB6141-67BB-487B-9E0F-F46717C35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9FAB9A-E3E1-405F-94D8-9ACCF422DF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82414F-2CA0-4A4A-ACBC-6A63718D14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A1BBBA-5ADA-4A1B-B370-112E0EF4D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1A23E1-9313-4DF9-93A1-C03B3A65AFCD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5A55197-145C-4D0B-822B-B07378D2A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272559-C4D3-43B5-82F9-1B66F7061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065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D8992C-35A2-45B9-A1AF-1B73F5DF2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FE1B3-AED5-49BA-8A4E-383AF5679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E86833-9073-49B2-BD1E-BCF173AE15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217491F-06E7-4075-8977-F30EF1A65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050A122-62B0-4754-A4CF-12DD9EDF87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E3A3F9E-F423-4C79-9233-42E05641B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A6553-878B-4CD0-A400-699F60BB77A6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D871A3B-18F2-472D-954B-6FBF678E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6DCB462-2105-46F0-AD8D-7026D43FB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4816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A28C32-5F10-4861-8320-879971CF9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1C626D8-B2B9-4FB8-8449-2B83F31A5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000D8-1352-4BE7-81AE-156510B80166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4FDB44C-99ED-4DA9-A3BA-835B0F472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1439CA-72A7-4FC8-A5B5-F34344BCD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4193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A03A853-45FC-4B38-9F62-50046C150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242D7-AC88-4792-8E19-307C59FDBCA0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A7A7929-573F-4DB9-A356-FF984D4B9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A245839-9406-45EA-97AE-26EFDBCBA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505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40792A-85CA-4232-A719-0F9A5F490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833B86-C97D-4A89-8727-13967BA5E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776454D-8C50-4290-9A99-285998CA97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40F358-6ED9-4AC5-8D09-AF616020A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54F3B-50B0-4C16-9D87-19369224B902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50ACAA-DB8D-43E0-9B06-AE6D54295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AB4FCD-54C1-4994-BEBA-6D2AEF178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951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58AEA9-2314-4A82-881E-3AFCA1856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7EC47B-4112-4E7A-989E-B365BBAE1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E37759-4870-479A-A02E-1C3608B43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0CE27-A4C1-4FB1-B83A-9F78B8C570F4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10A55E-7974-4C5E-9342-841524F77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5473E0-D143-4212-A17C-E3977EE1F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23132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560F1B-013C-43DC-8258-20071AC292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9A8265-33C9-473A-9168-6838BCBF27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F98A92-3034-41EB-9480-76FBC2EEE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C6C4B7-E2C4-4C14-82AE-FDCE815A1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E55F7-51D3-414A-960C-B1098A959AF0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B31D89-3808-4496-B391-31B6B7B5E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AE6F84A-AA90-414A-9342-2EF16684B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00285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72D7B7-B48A-43B2-A3F0-E74597B98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D8CAB6-4F32-443E-AE43-422D91E453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A344B8-1848-4424-9FF1-FC06AE10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5B2C4-D4E3-4DA6-9DE9-FA963851555A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957120-49D1-464A-ADCB-FB5A7A7B7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BACA9E-5EBF-4E3A-89C4-9067BDC0B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9235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BDB3FE1-E252-4AE5-839F-621B23A40F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C40F3B-9B8B-41FC-A2E3-3329D5D6E4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24E2C4-AEF0-4505-A998-5EBC7121B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21F9F-6C3E-41DD-AA06-F2761F833C87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ADA542-A325-49EE-82CA-8E80FDA74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105E85-FA4E-41DA-9279-1ECD4937B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370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AEDDBF-CD82-40D5-B22D-1C490333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5D7E23-FE98-44CD-A69D-307CCB187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123B1B-BA8C-43D6-878F-F1D13CE52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0818-1102-4A13-BBCB-34EE1DE93F8E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A5EEC4-7FD5-429E-936D-60292AE26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A53DF6-D266-4A0B-BDEA-B4FC8BD9F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192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1FC429-6B13-4F61-A48B-3A86382A4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DF4BC3-A1A6-428B-B137-3C16924224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5D40D5B-D409-4BD5-A45D-378C62BFD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021B83-5C5B-4232-BD87-FBDB1FF27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EDB96-D562-4AE1-BA1F-5A721FCAA57C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2CA973-1B57-4756-A815-770AF5DBC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0F78A9-7342-455C-9E40-4C614C150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0101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E5E4D0-6183-4FC9-A3B8-7680C992C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8A0836-F275-4A9E-ACE2-EF2E5869D0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D5956B-CCD5-4B9E-B754-D18F8E2790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435ED70-CB8C-40AD-9DF1-884EC08741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54A4CF-F1B5-435F-8A08-B69322956D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EC40106-0C10-4CF2-A7FE-B8EA28C52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0A15E-B8F4-40D0-97A0-43C294FE2431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42859B-8D85-49D3-A381-CA650874E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217F1C1-5C1C-4CA1-B3D9-72EA32A09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062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41C8ED-7CEB-4A0A-9883-858BC4C9E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D109DF-2528-436D-B976-9A797B4D9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74FDAE-87A5-4773-BBC5-8B762755288A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B0FAB35-3270-4BAC-8C24-BF6F94214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405122-BD06-4A57-B0D3-A738A75F7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0225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567B1B3-8A2F-4FF8-809D-3A6F38A05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DA6EA-95D4-4ACC-BABF-FB7B22F44094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73C3F4-BE7A-43C1-8081-E21F6F478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EA61E7-6C31-43D9-89AD-791C0CE3F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074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43A071-163B-4DE0-97EB-B79F5D5CB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A2BDCC-6056-40E1-95B9-AF9501938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5F65AA-D424-41EA-B33B-18C487C290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3F94AB-F53D-4F7B-BE47-03A2CB7DD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7988B-9CC5-46EF-9862-B4D5BD221D23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8E5C0C-31AF-4702-B77D-D202C23CF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C16080-10C7-4D9C-8BE2-33C1EA5DF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408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BA36B9-C561-4C1D-854D-11C0526BA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78B0A6-6135-42DD-9E3A-89A67EAC7D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D238392-07F8-4FE8-95DF-5149FB1F97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820E4D3-839F-4EA6-A1FB-4DE55DC4D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BB2DF-66AE-4F78-AC9F-587568FC026B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3C3195-03C1-456F-A3C5-791E150EE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7EB78A-0772-4685-97C4-2019B7AAD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0808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00CBD5D-99B1-499A-981C-48FA70CAC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355B92-D5BF-4AC3-A7B0-78011EE8EF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F4A182-E23D-4600-BE65-F53AE684D4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40EA1-8099-4DF5-8171-0B03FE80690C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6BC39F-CC87-4EC3-ACE8-910B57B2C9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D3756D-5C43-4A3F-AC8D-4EB0E1E21F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048A7-9EED-442D-AB16-3E8DBDE204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21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7C84FEC-9EA0-4156-B7DC-297F70C61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77D369-054C-4A08-BF87-216CFBE67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221C9B-1179-4C6E-93BA-EDE961FD8C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44D999-560A-4289-B6B5-72345C6CE236}" type="datetime1">
              <a:rPr lang="ko-KR" altLang="en-US" smtClean="0"/>
              <a:t>2022-04-16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5181BCA-93C6-4FC0-B4D1-CB66913986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9EEABD-C4ED-4AAE-90B8-7D2A47395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B630D-91C8-4582-8E48-BDF3B45860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05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E3AA80-651C-4FA7-900A-B2544520BECA}"/>
              </a:ext>
            </a:extLst>
          </p:cNvPr>
          <p:cNvSpPr txBox="1"/>
          <p:nvPr/>
        </p:nvSpPr>
        <p:spPr>
          <a:xfrm>
            <a:off x="1449535" y="2060303"/>
            <a:ext cx="9292929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latin typeface="Bahnschrift SemiBold" panose="020B0502040204020203" pitchFamily="34" charset="0"/>
              </a:rPr>
              <a:t>Genetic Algorithm with Tree Search for </a:t>
            </a:r>
          </a:p>
          <a:p>
            <a:pPr algn="ctr"/>
            <a:r>
              <a:rPr lang="en-US" altLang="ko-KR" sz="4800" dirty="0">
                <a:latin typeface="Bahnschrift SemiBold" panose="020B0502040204020203" pitchFamily="34" charset="0"/>
              </a:rPr>
              <a:t>Traveling Salesman Problem</a:t>
            </a:r>
          </a:p>
          <a:p>
            <a:pPr algn="ctr"/>
            <a:endParaRPr lang="ko-KR" altLang="en-US" sz="3600" dirty="0">
              <a:latin typeface="Bahnschrift SemiBold" panose="020B050204020402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2C3D96-F464-4E9A-8B2D-3B8CEE547D1A}"/>
              </a:ext>
            </a:extLst>
          </p:cNvPr>
          <p:cNvSpPr txBox="1"/>
          <p:nvPr/>
        </p:nvSpPr>
        <p:spPr>
          <a:xfrm>
            <a:off x="2743200" y="4336703"/>
            <a:ext cx="6096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Team#2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	/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송현섭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ahnschrift SemiBold" panose="020B0502040204020203" pitchFamily="34" charset="0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		/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이시현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ahnschrift SemiBold" panose="020B0502040204020203" pitchFamily="34" charset="0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		/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박민준</a:t>
            </a:r>
            <a:endParaRPr lang="ko-KR" altLang="en-US" dirty="0"/>
          </a:p>
        </p:txBody>
      </p:sp>
      <p:sp>
        <p:nvSpPr>
          <p:cNvPr id="19" name="슬라이드 번호 개체 틀 18">
            <a:extLst>
              <a:ext uri="{FF2B5EF4-FFF2-40B4-BE49-F238E27FC236}">
                <a16:creationId xmlns:a16="http://schemas.microsoft.com/office/drawing/2014/main" id="{93208C8C-BE7A-47C1-A754-C5E2C85EF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7029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3935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Tree</a:t>
            </a:r>
            <a:r>
              <a:rPr lang="ko-KR" altLang="en-US" sz="5400" dirty="0">
                <a:latin typeface="Bahnschrift SemiBold" panose="020B0502040204020203" pitchFamily="34" charset="0"/>
              </a:rPr>
              <a:t> </a:t>
            </a:r>
            <a:r>
              <a:rPr lang="en-US" altLang="ko-KR" sz="5400" dirty="0">
                <a:latin typeface="Bahnschrift SemiBold" panose="020B0502040204020203" pitchFamily="34" charset="0"/>
              </a:rPr>
              <a:t>Search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6A6DB5-4A1D-48F3-BCFF-4B43CC0F67E3}"/>
              </a:ext>
            </a:extLst>
          </p:cNvPr>
          <p:cNvSpPr txBox="1"/>
          <p:nvPr/>
        </p:nvSpPr>
        <p:spPr>
          <a:xfrm>
            <a:off x="2012435" y="2020506"/>
            <a:ext cx="38507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Bahnschrift SemiBold" panose="020B0502040204020203" pitchFamily="34" charset="0"/>
              </a:rPr>
              <a:t>Nearest Neighbor</a:t>
            </a:r>
            <a:endParaRPr lang="ko-KR" altLang="en-US" sz="3600" dirty="0">
              <a:latin typeface="Bahnschrift SemiBold" panose="020B0502040204020203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FD59113-1778-4423-8D1F-F420151AA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556" y="2666837"/>
            <a:ext cx="4341444" cy="3263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B568526-8A15-4F0E-981D-3BBC4DA5ED43}"/>
              </a:ext>
            </a:extLst>
          </p:cNvPr>
          <p:cNvSpPr txBox="1"/>
          <p:nvPr/>
        </p:nvSpPr>
        <p:spPr>
          <a:xfrm>
            <a:off x="2012435" y="5745442"/>
            <a:ext cx="3825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Bahnschrift SemiBold" panose="020B0502040204020203" pitchFamily="34" charset="0"/>
              </a:rPr>
              <a:t>&lt;Fig. </a:t>
            </a:r>
            <a:r>
              <a:rPr lang="en-US" altLang="ko-KR" dirty="0" err="1">
                <a:latin typeface="Bahnschrift SemiBold" panose="020B0502040204020203" pitchFamily="34" charset="0"/>
              </a:rPr>
              <a:t>Tree_NoDegree_Score</a:t>
            </a:r>
            <a:r>
              <a:rPr lang="en-US" altLang="ko-KR" dirty="0">
                <a:latin typeface="Bahnschrift SemiBold" panose="020B0502040204020203" pitchFamily="34" charset="0"/>
              </a:rPr>
              <a:t> : 2800&gt;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F50539-8749-461A-BA66-7DFCB8C76520}"/>
              </a:ext>
            </a:extLst>
          </p:cNvPr>
          <p:cNvSpPr txBox="1"/>
          <p:nvPr/>
        </p:nvSpPr>
        <p:spPr>
          <a:xfrm>
            <a:off x="6631356" y="3698307"/>
            <a:ext cx="31662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Bahnschrift SemiBold" panose="020B0502040204020203" pitchFamily="34" charset="0"/>
              </a:rPr>
              <a:t>Best Case</a:t>
            </a:r>
          </a:p>
          <a:p>
            <a:r>
              <a:rPr lang="en-US" altLang="ko-KR" sz="3600" dirty="0">
                <a:latin typeface="Bahnschrift SemiBold" panose="020B0502040204020203" pitchFamily="34" charset="0"/>
              </a:rPr>
              <a:t>(Threshold = 1)</a:t>
            </a:r>
            <a:endParaRPr lang="ko-KR" altLang="en-US" sz="3600" dirty="0">
              <a:latin typeface="Bahnschrift SemiBold" panose="020B0502040204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44C885-9139-49A6-AD44-70F73D6E695A}"/>
              </a:ext>
            </a:extLst>
          </p:cNvPr>
          <p:cNvSpPr txBox="1"/>
          <p:nvPr/>
        </p:nvSpPr>
        <p:spPr>
          <a:xfrm>
            <a:off x="4449253" y="624643"/>
            <a:ext cx="65362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Bahnschrift SemiBold" panose="020B0502040204020203" pitchFamily="34" charset="0"/>
              </a:rPr>
              <a:t>1. Nearest Neighbor</a:t>
            </a:r>
            <a:endParaRPr lang="ko-KR" altLang="en-US" sz="28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4742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3935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Tree</a:t>
            </a:r>
            <a:r>
              <a:rPr lang="ko-KR" altLang="en-US" sz="5400" dirty="0">
                <a:latin typeface="Bahnschrift SemiBold" panose="020B0502040204020203" pitchFamily="34" charset="0"/>
              </a:rPr>
              <a:t> </a:t>
            </a:r>
            <a:r>
              <a:rPr lang="en-US" altLang="ko-KR" sz="5400" dirty="0">
                <a:latin typeface="Bahnschrift SemiBold" panose="020B0502040204020203" pitchFamily="34" charset="0"/>
              </a:rPr>
              <a:t>Search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9A04A9-B466-4558-A8F6-DF249FD0221D}"/>
              </a:ext>
            </a:extLst>
          </p:cNvPr>
          <p:cNvSpPr txBox="1"/>
          <p:nvPr/>
        </p:nvSpPr>
        <p:spPr>
          <a:xfrm>
            <a:off x="716760" y="1486768"/>
            <a:ext cx="304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Wh</a:t>
            </a:r>
            <a:r>
              <a:rPr lang="en-US" altLang="ko-KR" sz="3600" dirty="0">
                <a:solidFill>
                  <a:prstClr val="black"/>
                </a:solidFill>
                <a:latin typeface="Bahnschrift SemiBold" panose="020B0502040204020203" pitchFamily="34" charset="0"/>
                <a:ea typeface="맑은 고딕" panose="020B0503020000020004" pitchFamily="50" charset="-127"/>
              </a:rPr>
              <a:t>y Degree?</a:t>
            </a:r>
            <a:endParaRPr lang="ko-KR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E9809ED-08D1-4576-A2A6-D9B35D323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725" y="2691377"/>
            <a:ext cx="4918075" cy="324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E7FCF38-9F5E-4E6B-975C-401FE9E821EA}"/>
              </a:ext>
            </a:extLst>
          </p:cNvPr>
          <p:cNvSpPr txBox="1"/>
          <p:nvPr/>
        </p:nvSpPr>
        <p:spPr>
          <a:xfrm>
            <a:off x="6426202" y="3008877"/>
            <a:ext cx="464264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Try to Search Widely</a:t>
            </a:r>
          </a:p>
          <a:p>
            <a:endParaRPr lang="en-US" altLang="ko-KR" sz="3600" dirty="0">
              <a:solidFill>
                <a:prstClr val="black"/>
              </a:solidFill>
              <a:latin typeface="Bahnschrift SemiBold" panose="020B0502040204020203" pitchFamily="34" charset="0"/>
              <a:ea typeface="맑은 고딕" panose="020B0503020000020004" pitchFamily="50" charset="-127"/>
            </a:endParaRPr>
          </a:p>
          <a:p>
            <a:r>
              <a:rPr lang="en-US" altLang="ko-KR" sz="3600" dirty="0">
                <a:solidFill>
                  <a:prstClr val="black"/>
                </a:solidFill>
                <a:latin typeface="Bahnschrift SemiBold" panose="020B0502040204020203" pitchFamily="34" charset="0"/>
                <a:ea typeface="맑은 고딕" panose="020B0503020000020004" pitchFamily="50" charset="-127"/>
              </a:rPr>
              <a:t>With Degree : 1 -&gt; 2</a:t>
            </a:r>
          </a:p>
          <a:p>
            <a:r>
              <a:rPr lang="en-US" altLang="ko-KR" sz="3600" dirty="0">
                <a:solidFill>
                  <a:prstClr val="black"/>
                </a:solidFill>
                <a:latin typeface="Bahnschrift SemiBold" panose="020B0502040204020203" pitchFamily="34" charset="0"/>
                <a:ea typeface="맑은 고딕" panose="020B0503020000020004" pitchFamily="50" charset="-127"/>
              </a:rPr>
              <a:t>Distance Only : 1 -&gt; 3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EB77FA-26AC-4FF5-9901-169EDD31E84B}"/>
              </a:ext>
            </a:extLst>
          </p:cNvPr>
          <p:cNvSpPr txBox="1"/>
          <p:nvPr/>
        </p:nvSpPr>
        <p:spPr>
          <a:xfrm>
            <a:off x="4449253" y="667205"/>
            <a:ext cx="77427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2. Best Score Node : Score = Distance * Degree score</a:t>
            </a:r>
            <a:endParaRPr lang="ko-KR" altLang="en-US" sz="2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513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3935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Tree</a:t>
            </a:r>
            <a:r>
              <a:rPr lang="ko-KR" altLang="en-US" sz="5400" dirty="0">
                <a:latin typeface="Bahnschrift SemiBold" panose="020B0502040204020203" pitchFamily="34" charset="0"/>
              </a:rPr>
              <a:t> </a:t>
            </a:r>
            <a:r>
              <a:rPr lang="en-US" altLang="ko-KR" sz="5400" dirty="0">
                <a:latin typeface="Bahnschrift SemiBold" panose="020B0502040204020203" pitchFamily="34" charset="0"/>
              </a:rPr>
              <a:t>Search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79A04A9-B466-4558-A8F6-DF249FD0221D}"/>
              </a:ext>
            </a:extLst>
          </p:cNvPr>
          <p:cNvSpPr txBox="1"/>
          <p:nvPr/>
        </p:nvSpPr>
        <p:spPr>
          <a:xfrm>
            <a:off x="716760" y="1486768"/>
            <a:ext cx="44902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How Apply</a:t>
            </a:r>
            <a:r>
              <a:rPr lang="en-US" altLang="ko-KR" sz="3600" dirty="0">
                <a:solidFill>
                  <a:prstClr val="black"/>
                </a:solidFill>
                <a:latin typeface="Bahnschrift SemiBold" panose="020B0502040204020203" pitchFamily="34" charset="0"/>
                <a:ea typeface="맑은 고딕" panose="020B0503020000020004" pitchFamily="50" charset="-127"/>
              </a:rPr>
              <a:t> Degree?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60640B-C513-44BB-95AC-75BAC31BD93D}"/>
              </a:ext>
            </a:extLst>
          </p:cNvPr>
          <p:cNvSpPr txBox="1"/>
          <p:nvPr/>
        </p:nvSpPr>
        <p:spPr>
          <a:xfrm>
            <a:off x="4449253" y="667205"/>
            <a:ext cx="77427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2. Best Score Node : Score = Distance * Degree score</a:t>
            </a:r>
            <a:endParaRPr lang="ko-KR" altLang="en-US" sz="2400" dirty="0">
              <a:latin typeface="Bahnschrift SemiBold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D2B66F-8CDC-409C-9247-289386CFC6D5}"/>
              </a:ext>
            </a:extLst>
          </p:cNvPr>
          <p:cNvSpPr txBox="1"/>
          <p:nvPr/>
        </p:nvSpPr>
        <p:spPr>
          <a:xfrm>
            <a:off x="1193800" y="2245812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Score = Distance * Degree score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15B472-01E5-4C09-A201-842D6B867E82}"/>
              </a:ext>
            </a:extLst>
          </p:cNvPr>
          <p:cNvSpPr txBox="1"/>
          <p:nvPr/>
        </p:nvSpPr>
        <p:spPr>
          <a:xfrm>
            <a:off x="1223453" y="2741400"/>
            <a:ext cx="330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Degree score = Wx + b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D9DE0A-7F7E-4253-9D46-35DB638C374F}"/>
              </a:ext>
            </a:extLst>
          </p:cNvPr>
          <p:cNvSpPr txBox="1"/>
          <p:nvPr/>
        </p:nvSpPr>
        <p:spPr>
          <a:xfrm>
            <a:off x="1223453" y="3153946"/>
            <a:ext cx="19261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X = {0 ~ 180}</a:t>
            </a:r>
            <a:endParaRPr lang="ko-KR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9B66AC8-CC72-4A6D-A985-AD550F78C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4150524"/>
            <a:ext cx="5943600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FEAD7DE-3EEE-45D0-B856-3E73C8928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3813" y="4150524"/>
            <a:ext cx="3427226" cy="108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D20800D-7021-4641-A7F5-C892F6923056}"/>
              </a:ext>
            </a:extLst>
          </p:cNvPr>
          <p:cNvSpPr txBox="1"/>
          <p:nvPr/>
        </p:nvSpPr>
        <p:spPr>
          <a:xfrm>
            <a:off x="7643813" y="5231027"/>
            <a:ext cx="19261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X = {0 ~ 180}</a:t>
            </a:r>
          </a:p>
          <a:p>
            <a:r>
              <a:rPr lang="en-US" altLang="ko-KR" sz="2400" dirty="0">
                <a:solidFill>
                  <a:prstClr val="black"/>
                </a:solidFill>
                <a:latin typeface="Bahnschrift SemiBold" panose="020B0502040204020203" pitchFamily="34" charset="0"/>
                <a:ea typeface="맑은 고딕" panose="020B0503020000020004" pitchFamily="50" charset="-127"/>
              </a:rPr>
              <a:t>Y = {2 ~ 1.7}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4901A2-661B-47A0-BF45-6E9BD8D087AF}"/>
              </a:ext>
            </a:extLst>
          </p:cNvPr>
          <p:cNvSpPr txBox="1"/>
          <p:nvPr/>
        </p:nvSpPr>
        <p:spPr>
          <a:xfrm>
            <a:off x="6266724" y="2582508"/>
            <a:ext cx="480431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Best (W,b) = (-1/600, 2)</a:t>
            </a:r>
            <a:endParaRPr lang="ko-KR" altLang="en-US" sz="2800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EEF0518E-3A61-455E-99D4-CB05494EBA82}"/>
              </a:ext>
            </a:extLst>
          </p:cNvPr>
          <p:cNvSpPr/>
          <p:nvPr/>
        </p:nvSpPr>
        <p:spPr>
          <a:xfrm>
            <a:off x="6164658" y="1797896"/>
            <a:ext cx="184558" cy="17616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4AF96CFE-9735-4667-A428-DCEBFD254F29}"/>
              </a:ext>
            </a:extLst>
          </p:cNvPr>
          <p:cNvSpPr/>
          <p:nvPr/>
        </p:nvSpPr>
        <p:spPr>
          <a:xfrm>
            <a:off x="7994489" y="2338620"/>
            <a:ext cx="184558" cy="17616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52C6AFC2-D689-43B8-BC19-AAD47D30741C}"/>
              </a:ext>
            </a:extLst>
          </p:cNvPr>
          <p:cNvSpPr/>
          <p:nvPr/>
        </p:nvSpPr>
        <p:spPr>
          <a:xfrm>
            <a:off x="7197521" y="1797684"/>
            <a:ext cx="184558" cy="176168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3AAAF94-458C-4DBF-A72E-12BE5F36B906}"/>
              </a:ext>
            </a:extLst>
          </p:cNvPr>
          <p:cNvCxnSpPr>
            <a:stCxn id="2" idx="6"/>
            <a:endCxn id="16" idx="2"/>
          </p:cNvCxnSpPr>
          <p:nvPr/>
        </p:nvCxnSpPr>
        <p:spPr>
          <a:xfrm flipV="1">
            <a:off x="6349216" y="1885768"/>
            <a:ext cx="848305" cy="21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862E0BD8-7D5E-4C68-9ADD-8829CB2DABAD}"/>
              </a:ext>
            </a:extLst>
          </p:cNvPr>
          <p:cNvCxnSpPr>
            <a:cxnSpLocks/>
            <a:stCxn id="15" idx="1"/>
            <a:endCxn id="16" idx="5"/>
          </p:cNvCxnSpPr>
          <p:nvPr/>
        </p:nvCxnSpPr>
        <p:spPr>
          <a:xfrm flipH="1" flipV="1">
            <a:off x="7355051" y="1948053"/>
            <a:ext cx="666466" cy="41636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E321C6D-316A-41FE-B490-AF77BE9E2390}"/>
              </a:ext>
            </a:extLst>
          </p:cNvPr>
          <p:cNvSpPr txBox="1"/>
          <p:nvPr/>
        </p:nvSpPr>
        <p:spPr>
          <a:xfrm>
            <a:off x="5979427" y="1961995"/>
            <a:ext cx="755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Pre</a:t>
            </a:r>
            <a:endParaRPr lang="ko-KR" altLang="en-US" sz="1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B89A007-6155-4BB4-A83A-7DF3F04DC92A}"/>
              </a:ext>
            </a:extLst>
          </p:cNvPr>
          <p:cNvSpPr txBox="1"/>
          <p:nvPr/>
        </p:nvSpPr>
        <p:spPr>
          <a:xfrm>
            <a:off x="6977114" y="1434505"/>
            <a:ext cx="755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Now</a:t>
            </a:r>
            <a:endParaRPr lang="ko-KR" altLang="en-US" sz="1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C1B1055-382E-433F-BE19-05C984861718}"/>
              </a:ext>
            </a:extLst>
          </p:cNvPr>
          <p:cNvSpPr txBox="1"/>
          <p:nvPr/>
        </p:nvSpPr>
        <p:spPr>
          <a:xfrm>
            <a:off x="8183520" y="2213176"/>
            <a:ext cx="755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 SemiBold" panose="020B0502040204020203" pitchFamily="34" charset="0"/>
                <a:ea typeface="맑은 고딕" panose="020B0503020000020004" pitchFamily="50" charset="-127"/>
                <a:cs typeface="+mn-cs"/>
              </a:rPr>
              <a:t>Next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215814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3935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Tree</a:t>
            </a:r>
            <a:r>
              <a:rPr lang="ko-KR" altLang="en-US" sz="5400" dirty="0">
                <a:latin typeface="Bahnschrift SemiBold" panose="020B0502040204020203" pitchFamily="34" charset="0"/>
              </a:rPr>
              <a:t> </a:t>
            </a:r>
            <a:r>
              <a:rPr lang="en-US" altLang="ko-KR" sz="5400" dirty="0">
                <a:latin typeface="Bahnschrift SemiBold" panose="020B0502040204020203" pitchFamily="34" charset="0"/>
              </a:rPr>
              <a:t>Search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60640B-C513-44BB-95AC-75BAC31BD93D}"/>
              </a:ext>
            </a:extLst>
          </p:cNvPr>
          <p:cNvSpPr txBox="1"/>
          <p:nvPr/>
        </p:nvSpPr>
        <p:spPr>
          <a:xfrm>
            <a:off x="4449253" y="667205"/>
            <a:ext cx="77427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2. Best Score Node : Score = Distance * Degree score</a:t>
            </a:r>
            <a:endParaRPr lang="ko-KR" altLang="en-US" sz="2400" dirty="0">
              <a:latin typeface="Bahnschrift SemiBold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0E4B74-08E9-47A0-BF3A-18FB61E8DA85}"/>
              </a:ext>
            </a:extLst>
          </p:cNvPr>
          <p:cNvSpPr txBox="1"/>
          <p:nvPr/>
        </p:nvSpPr>
        <p:spPr>
          <a:xfrm>
            <a:off x="2270315" y="6006129"/>
            <a:ext cx="38256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latin typeface="Bahnschrift SemiBold" panose="020B0502040204020203" pitchFamily="34" charset="0"/>
              </a:rPr>
              <a:t>&lt;Fig. </a:t>
            </a:r>
            <a:r>
              <a:rPr lang="en-US" altLang="ko-KR" dirty="0" err="1">
                <a:latin typeface="Bahnschrift SemiBold" panose="020B0502040204020203" pitchFamily="34" charset="0"/>
              </a:rPr>
              <a:t>Tree_Degree_Score</a:t>
            </a:r>
            <a:r>
              <a:rPr lang="en-US" altLang="ko-KR" dirty="0">
                <a:latin typeface="Bahnschrift SemiBold" panose="020B0502040204020203" pitchFamily="34" charset="0"/>
              </a:rPr>
              <a:t> : 2767&gt;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B3709D-3A42-417D-A2C4-800A3DAE50B2}"/>
              </a:ext>
            </a:extLst>
          </p:cNvPr>
          <p:cNvSpPr txBox="1"/>
          <p:nvPr/>
        </p:nvSpPr>
        <p:spPr>
          <a:xfrm>
            <a:off x="2133397" y="2033550"/>
            <a:ext cx="36455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Bahnschrift SemiBold" panose="020B0502040204020203" pitchFamily="34" charset="0"/>
              </a:rPr>
              <a:t>Best Score Node</a:t>
            </a:r>
            <a:endParaRPr lang="ko-KR" altLang="en-US" sz="3600" dirty="0">
              <a:latin typeface="Bahnschrift SemiBold" panose="020B0502040204020203" pitchFamily="34" charset="0"/>
            </a:endParaRPr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B7AAFD36-A837-427B-A570-A41D91F0D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450" y="2679881"/>
            <a:ext cx="4341444" cy="3263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8C6C4F7-79F0-46DE-AC2B-B8C806D62267}"/>
              </a:ext>
            </a:extLst>
          </p:cNvPr>
          <p:cNvSpPr txBox="1"/>
          <p:nvPr/>
        </p:nvSpPr>
        <p:spPr>
          <a:xfrm>
            <a:off x="6692900" y="3302000"/>
            <a:ext cx="485100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Bahnschrift SemiBold" panose="020B0502040204020203" pitchFamily="34" charset="0"/>
              </a:rPr>
              <a:t>Can be optimized with </a:t>
            </a:r>
          </a:p>
          <a:p>
            <a:r>
              <a:rPr lang="en-US" altLang="ko-KR" sz="3600" dirty="0">
                <a:latin typeface="Bahnschrift SemiBold" panose="020B0502040204020203" pitchFamily="34" charset="0"/>
              </a:rPr>
              <a:t>another Degree score</a:t>
            </a:r>
          </a:p>
          <a:p>
            <a:endParaRPr lang="en-US" altLang="ko-KR" sz="3600" dirty="0">
              <a:latin typeface="Bahnschrift SemiBold" panose="020B0502040204020203" pitchFamily="34" charset="0"/>
            </a:endParaRPr>
          </a:p>
          <a:p>
            <a:r>
              <a:rPr lang="en-US" altLang="ko-KR" sz="3600" dirty="0">
                <a:latin typeface="Bahnschrift SemiBold" panose="020B0502040204020203" pitchFamily="34" charset="0"/>
              </a:rPr>
              <a:t>Furthermore..</a:t>
            </a:r>
            <a:endParaRPr lang="ko-KR" altLang="en-US" sz="36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892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41681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Furthermore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14CEC-471F-4339-923C-BEC295A4F925}"/>
              </a:ext>
            </a:extLst>
          </p:cNvPr>
          <p:cNvSpPr txBox="1"/>
          <p:nvPr/>
        </p:nvSpPr>
        <p:spPr>
          <a:xfrm>
            <a:off x="7948942" y="2644171"/>
            <a:ext cx="393729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Bahnschrift SemiBold" panose="020B0502040204020203" pitchFamily="34" charset="0"/>
              </a:rPr>
              <a:t>Best (W,b) = </a:t>
            </a:r>
          </a:p>
          <a:p>
            <a:r>
              <a:rPr lang="en-US" altLang="ko-KR" sz="3200" dirty="0">
                <a:latin typeface="Bahnschrift SemiBold" panose="020B0502040204020203" pitchFamily="34" charset="0"/>
              </a:rPr>
              <a:t>Only for one Dataset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4F9A271-79F1-4C91-A04F-6B64863FA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761" y="1603293"/>
            <a:ext cx="7081040" cy="3256954"/>
          </a:xfrm>
          <a:prstGeom prst="rect">
            <a:avLst/>
          </a:prstGeom>
          <a:ln w="28575">
            <a:solidFill>
              <a:schemeClr val="accent3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B83808-72CC-4E2B-B500-D09A23776797}"/>
              </a:ext>
            </a:extLst>
          </p:cNvPr>
          <p:cNvSpPr txBox="1"/>
          <p:nvPr/>
        </p:nvSpPr>
        <p:spPr>
          <a:xfrm>
            <a:off x="716760" y="5117339"/>
            <a:ext cx="992771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Bahnschrift SemiBold" panose="020B0502040204020203" pitchFamily="34" charset="0"/>
              </a:rPr>
              <a:t>Using Deep Learning Optimize Degree score = Wx + b</a:t>
            </a:r>
          </a:p>
          <a:p>
            <a:r>
              <a:rPr lang="en-US" altLang="ko-KR" sz="3200" dirty="0">
                <a:latin typeface="Bahnschrift SemiBold" panose="020B0502040204020203" pitchFamily="34" charset="0"/>
              </a:rPr>
              <a:t>For another Dataset</a:t>
            </a:r>
          </a:p>
        </p:txBody>
      </p:sp>
    </p:spTree>
    <p:extLst>
      <p:ext uri="{BB962C8B-B14F-4D97-AF65-F5344CB8AC3E}">
        <p14:creationId xmlns:p14="http://schemas.microsoft.com/office/powerpoint/2010/main" val="833727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14B96C-8439-4142-8976-FF02E77A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2</a:t>
            </a:fld>
            <a:endParaRPr lang="ko-KR" altLang="en-US"/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3AF6B8E2-DEF7-468A-A9AD-92C785C8DF96}"/>
              </a:ext>
            </a:extLst>
          </p:cNvPr>
          <p:cNvCxnSpPr>
            <a:cxnSpLocks/>
          </p:cNvCxnSpPr>
          <p:nvPr/>
        </p:nvCxnSpPr>
        <p:spPr>
          <a:xfrm>
            <a:off x="2133600" y="1638300"/>
            <a:ext cx="0" cy="434340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A672B1C-0C5C-4A34-AB56-FB6CF91BDE39}"/>
              </a:ext>
            </a:extLst>
          </p:cNvPr>
          <p:cNvSpPr txBox="1"/>
          <p:nvPr/>
        </p:nvSpPr>
        <p:spPr>
          <a:xfrm>
            <a:off x="2594937" y="1777573"/>
            <a:ext cx="3013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sz="2400" dirty="0">
                <a:latin typeface="Bahnschrift SemiBold" panose="020B0502040204020203" pitchFamily="34" charset="0"/>
              </a:rPr>
              <a:t>Genetic</a:t>
            </a:r>
            <a:r>
              <a:rPr lang="ko-KR" altLang="en-US" sz="2400" dirty="0">
                <a:latin typeface="Bahnschrift SemiBold" panose="020B0502040204020203" pitchFamily="34" charset="0"/>
              </a:rPr>
              <a:t> </a:t>
            </a:r>
            <a:r>
              <a:rPr lang="en-US" altLang="ko-KR" sz="2400" dirty="0">
                <a:latin typeface="Bahnschrift SemiBold" panose="020B0502040204020203" pitchFamily="34" charset="0"/>
              </a:rPr>
              <a:t>Algorithm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3BE301-F6E8-4457-85A7-D451D713D473}"/>
              </a:ext>
            </a:extLst>
          </p:cNvPr>
          <p:cNvSpPr txBox="1"/>
          <p:nvPr/>
        </p:nvSpPr>
        <p:spPr>
          <a:xfrm>
            <a:off x="3141037" y="2236232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Bahnschrift SemiBold" panose="020B0502040204020203" pitchFamily="34" charset="0"/>
              </a:rPr>
              <a:t>a.  Structure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0FEB18-2666-4062-AD88-3F513F47DA6F}"/>
              </a:ext>
            </a:extLst>
          </p:cNvPr>
          <p:cNvSpPr txBox="1"/>
          <p:nvPr/>
        </p:nvSpPr>
        <p:spPr>
          <a:xfrm>
            <a:off x="3157874" y="2630964"/>
            <a:ext cx="1609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Bahnschrift SemiBold" panose="020B0502040204020203" pitchFamily="34" charset="0"/>
              </a:rPr>
              <a:t>b. Experiment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AA280B-1A2F-402E-A210-432916A635C7}"/>
              </a:ext>
            </a:extLst>
          </p:cNvPr>
          <p:cNvSpPr txBox="1"/>
          <p:nvPr/>
        </p:nvSpPr>
        <p:spPr>
          <a:xfrm>
            <a:off x="2594937" y="3403084"/>
            <a:ext cx="2331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2.   Tree Search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1CB2A7-6B6B-4C3F-8027-84815C47D3F0}"/>
              </a:ext>
            </a:extLst>
          </p:cNvPr>
          <p:cNvSpPr txBox="1"/>
          <p:nvPr/>
        </p:nvSpPr>
        <p:spPr>
          <a:xfrm>
            <a:off x="3141037" y="3979476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Bahnschrift SemiBold" panose="020B0502040204020203" pitchFamily="34" charset="0"/>
              </a:rPr>
              <a:t>a.  Structure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A85711-27CA-4DF9-B111-8EDE0570CA37}"/>
              </a:ext>
            </a:extLst>
          </p:cNvPr>
          <p:cNvSpPr txBox="1"/>
          <p:nvPr/>
        </p:nvSpPr>
        <p:spPr>
          <a:xfrm>
            <a:off x="3124200" y="4900741"/>
            <a:ext cx="1725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Bahnschrift SemiBold" panose="020B0502040204020203" pitchFamily="34" charset="0"/>
              </a:rPr>
              <a:t>c.  Experiment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9AB56C-AE17-4C58-B0E4-5AB4A97A19A9}"/>
              </a:ext>
            </a:extLst>
          </p:cNvPr>
          <p:cNvSpPr txBox="1"/>
          <p:nvPr/>
        </p:nvSpPr>
        <p:spPr>
          <a:xfrm>
            <a:off x="3141037" y="4419334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Bahnschrift SemiBold" panose="020B0502040204020203" pitchFamily="34" charset="0"/>
              </a:rPr>
              <a:t>b.  Main Idea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B2EF61-6D2C-4A45-8750-8D980B1318CB}"/>
              </a:ext>
            </a:extLst>
          </p:cNvPr>
          <p:cNvSpPr txBox="1"/>
          <p:nvPr/>
        </p:nvSpPr>
        <p:spPr>
          <a:xfrm>
            <a:off x="2594937" y="5382148"/>
            <a:ext cx="24400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3.   Furthermore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CF2B5F4-37A8-42C5-9DCF-0A1D016D8FDA}"/>
              </a:ext>
            </a:extLst>
          </p:cNvPr>
          <p:cNvGrpSpPr/>
          <p:nvPr/>
        </p:nvGrpSpPr>
        <p:grpSpPr>
          <a:xfrm>
            <a:off x="589760" y="282303"/>
            <a:ext cx="10675140" cy="1063897"/>
            <a:chOff x="589760" y="282303"/>
            <a:chExt cx="10675140" cy="10638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FFD8E02-E7E8-4134-8411-DFD6534D6029}"/>
                </a:ext>
              </a:extLst>
            </p:cNvPr>
            <p:cNvSpPr txBox="1"/>
            <p:nvPr/>
          </p:nvSpPr>
          <p:spPr>
            <a:xfrm>
              <a:off x="589760" y="282303"/>
              <a:ext cx="186461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5400" dirty="0">
                  <a:latin typeface="Bahnschrift SemiBold" panose="020B0502040204020203" pitchFamily="34" charset="0"/>
                </a:rPr>
                <a:t>Index</a:t>
              </a:r>
              <a:endParaRPr lang="ko-KR" altLang="en-US" sz="4800" dirty="0">
                <a:latin typeface="Bahnschrift SemiBold" panose="020B0502040204020203" pitchFamily="34" charset="0"/>
              </a:endParaRPr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DA594F3E-B5B4-4330-B7E7-99D2F790D300}"/>
                </a:ext>
              </a:extLst>
            </p:cNvPr>
            <p:cNvCxnSpPr>
              <a:cxnSpLocks/>
            </p:cNvCxnSpPr>
            <p:nvPr/>
          </p:nvCxnSpPr>
          <p:spPr>
            <a:xfrm>
              <a:off x="716760" y="1346200"/>
              <a:ext cx="10548140" cy="0"/>
            </a:xfrm>
            <a:prstGeom prst="straightConnector1">
              <a:avLst/>
            </a:prstGeom>
            <a:ln w="28575"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6507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14B96C-8439-4142-8976-FF02E77A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57647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Genetic Algorithm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3" name="순서도: 데이터 2">
            <a:extLst>
              <a:ext uri="{FF2B5EF4-FFF2-40B4-BE49-F238E27FC236}">
                <a16:creationId xmlns:a16="http://schemas.microsoft.com/office/drawing/2014/main" id="{D34922B4-5975-49C5-BFAE-3AC84553D6B5}"/>
              </a:ext>
            </a:extLst>
          </p:cNvPr>
          <p:cNvSpPr/>
          <p:nvPr/>
        </p:nvSpPr>
        <p:spPr>
          <a:xfrm>
            <a:off x="464570" y="1675537"/>
            <a:ext cx="3479800" cy="1142990"/>
          </a:xfrm>
          <a:prstGeom prst="flowChartInputOutput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solidFill>
                  <a:schemeClr val="tx1"/>
                </a:solidFill>
                <a:latin typeface="+mn-ea"/>
                <a:cs typeface="Calibri" panose="020F0502020204030204" pitchFamily="34" charset="0"/>
              </a:rPr>
              <a:t>초기집단</a:t>
            </a:r>
          </a:p>
        </p:txBody>
      </p:sp>
      <p:sp>
        <p:nvSpPr>
          <p:cNvPr id="5" name="순서도: 처리 4">
            <a:extLst>
              <a:ext uri="{FF2B5EF4-FFF2-40B4-BE49-F238E27FC236}">
                <a16:creationId xmlns:a16="http://schemas.microsoft.com/office/drawing/2014/main" id="{0E105492-93CE-416F-9A56-43D455D26899}"/>
              </a:ext>
            </a:extLst>
          </p:cNvPr>
          <p:cNvSpPr/>
          <p:nvPr/>
        </p:nvSpPr>
        <p:spPr>
          <a:xfrm>
            <a:off x="2438400" y="3429000"/>
            <a:ext cx="2057400" cy="1142991"/>
          </a:xfrm>
          <a:prstGeom prst="flowChartProcess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</a:rPr>
              <a:t>선택 연산</a:t>
            </a:r>
          </a:p>
        </p:txBody>
      </p:sp>
      <p:sp>
        <p:nvSpPr>
          <p:cNvPr id="22" name="순서도: 처리 21">
            <a:extLst>
              <a:ext uri="{FF2B5EF4-FFF2-40B4-BE49-F238E27FC236}">
                <a16:creationId xmlns:a16="http://schemas.microsoft.com/office/drawing/2014/main" id="{83D10956-1306-4DDF-BEE8-E78CD11F943A}"/>
              </a:ext>
            </a:extLst>
          </p:cNvPr>
          <p:cNvSpPr/>
          <p:nvPr/>
        </p:nvSpPr>
        <p:spPr>
          <a:xfrm>
            <a:off x="5181601" y="3429000"/>
            <a:ext cx="2057400" cy="1142991"/>
          </a:xfrm>
          <a:prstGeom prst="flowChartProcess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</a:rPr>
              <a:t>교차 연산</a:t>
            </a:r>
          </a:p>
        </p:txBody>
      </p:sp>
      <p:sp>
        <p:nvSpPr>
          <p:cNvPr id="24" name="순서도: 처리 23">
            <a:extLst>
              <a:ext uri="{FF2B5EF4-FFF2-40B4-BE49-F238E27FC236}">
                <a16:creationId xmlns:a16="http://schemas.microsoft.com/office/drawing/2014/main" id="{63C493B5-4E32-4477-9892-6A0375B3E603}"/>
              </a:ext>
            </a:extLst>
          </p:cNvPr>
          <p:cNvSpPr/>
          <p:nvPr/>
        </p:nvSpPr>
        <p:spPr>
          <a:xfrm>
            <a:off x="7924802" y="3429000"/>
            <a:ext cx="2057400" cy="1142991"/>
          </a:xfrm>
          <a:prstGeom prst="flowChartProcess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</a:rPr>
              <a:t>변이 연산</a:t>
            </a: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6650C6F8-B08F-4B4D-9822-BF1003EDF64F}"/>
              </a:ext>
            </a:extLst>
          </p:cNvPr>
          <p:cNvSpPr/>
          <p:nvPr/>
        </p:nvSpPr>
        <p:spPr>
          <a:xfrm>
            <a:off x="8521700" y="5499099"/>
            <a:ext cx="2743200" cy="698497"/>
          </a:xfrm>
          <a:prstGeom prst="flowChartTerminator">
            <a:avLst/>
          </a:prstGeom>
          <a:solidFill>
            <a:schemeClr val="bg2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Output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CF7F08EB-E0F9-465B-AD9D-F407C809FFD1}"/>
              </a:ext>
            </a:extLst>
          </p:cNvPr>
          <p:cNvCxnSpPr>
            <a:stCxn id="3" idx="3"/>
            <a:endCxn id="5" idx="1"/>
          </p:cNvCxnSpPr>
          <p:nvPr/>
        </p:nvCxnSpPr>
        <p:spPr>
          <a:xfrm rot="16200000" flipH="1">
            <a:off x="1556461" y="3118556"/>
            <a:ext cx="1181969" cy="581910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연결선: 꺾임 29">
            <a:extLst>
              <a:ext uri="{FF2B5EF4-FFF2-40B4-BE49-F238E27FC236}">
                <a16:creationId xmlns:a16="http://schemas.microsoft.com/office/drawing/2014/main" id="{A09BB6FB-3008-467E-8623-F9697B738C9E}"/>
              </a:ext>
            </a:extLst>
          </p:cNvPr>
          <p:cNvCxnSpPr>
            <a:cxnSpLocks/>
            <a:stCxn id="24" idx="2"/>
            <a:endCxn id="8" idx="0"/>
          </p:cNvCxnSpPr>
          <p:nvPr/>
        </p:nvCxnSpPr>
        <p:spPr>
          <a:xfrm rot="16200000" flipH="1">
            <a:off x="8959847" y="4565646"/>
            <a:ext cx="927108" cy="93979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A71ED774-0FD2-4130-A5E0-6B5E7CD8997C}"/>
              </a:ext>
            </a:extLst>
          </p:cNvPr>
          <p:cNvCxnSpPr>
            <a:stCxn id="5" idx="3"/>
            <a:endCxn id="22" idx="1"/>
          </p:cNvCxnSpPr>
          <p:nvPr/>
        </p:nvCxnSpPr>
        <p:spPr>
          <a:xfrm>
            <a:off x="4495800" y="4000496"/>
            <a:ext cx="6858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7F8167B-8B0B-43C7-858D-2524E2A1847F}"/>
              </a:ext>
            </a:extLst>
          </p:cNvPr>
          <p:cNvCxnSpPr>
            <a:cxnSpLocks/>
            <a:stCxn id="22" idx="3"/>
            <a:endCxn id="24" idx="1"/>
          </p:cNvCxnSpPr>
          <p:nvPr/>
        </p:nvCxnSpPr>
        <p:spPr>
          <a:xfrm>
            <a:off x="7239001" y="4000496"/>
            <a:ext cx="6858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6E44038-8FC3-40D4-B8B3-FFF6F22FD98E}"/>
              </a:ext>
            </a:extLst>
          </p:cNvPr>
          <p:cNvSpPr txBox="1"/>
          <p:nvPr/>
        </p:nvSpPr>
        <p:spPr>
          <a:xfrm>
            <a:off x="4838700" y="1899155"/>
            <a:ext cx="36647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Bahnschrift SemiBold" panose="020B0502040204020203" pitchFamily="34" charset="0"/>
              </a:rPr>
              <a:t>적합도 함수 </a:t>
            </a:r>
            <a:r>
              <a:rPr lang="en-US" altLang="ko-KR" sz="2000" dirty="0">
                <a:latin typeface="Bahnschrift SemiBold" panose="020B0502040204020203" pitchFamily="34" charset="0"/>
              </a:rPr>
              <a:t>: </a:t>
            </a:r>
            <a:r>
              <a:rPr lang="ko-KR" altLang="en-US" sz="2000" dirty="0">
                <a:latin typeface="Bahnschrift SemiBold" panose="020B0502040204020203" pitchFamily="34" charset="0"/>
              </a:rPr>
              <a:t>거리 순 오름차순</a:t>
            </a:r>
            <a:endParaRPr lang="en-US" altLang="ko-KR" sz="2000" dirty="0">
              <a:latin typeface="Bahnschrift SemiBold" panose="020B0502040204020203" pitchFamily="34" charset="0"/>
            </a:endParaRPr>
          </a:p>
          <a:p>
            <a:r>
              <a:rPr lang="ko-KR" altLang="en-US" sz="2000" dirty="0">
                <a:latin typeface="Bahnschrift SemiBold" panose="020B0502040204020203" pitchFamily="34" charset="0"/>
              </a:rPr>
              <a:t>초기 데이터셋 </a:t>
            </a:r>
            <a:r>
              <a:rPr lang="en-US" altLang="ko-KR" sz="2000" dirty="0">
                <a:latin typeface="Bahnschrift SemiBold" panose="020B0502040204020203" pitchFamily="34" charset="0"/>
              </a:rPr>
              <a:t>: 100</a:t>
            </a:r>
          </a:p>
          <a:p>
            <a:r>
              <a:rPr lang="en-US" altLang="ko-KR" sz="2000" dirty="0">
                <a:latin typeface="Bahnschrift SemiBold" panose="020B0502040204020203" pitchFamily="34" charset="0"/>
              </a:rPr>
              <a:t>Iterator : 1000</a:t>
            </a:r>
            <a:endParaRPr lang="ko-KR" altLang="en-US" sz="20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2332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14B96C-8439-4142-8976-FF02E77A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57647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Genetic Algorithm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358251-4277-4707-ABB3-3EF58CFE5F46}"/>
              </a:ext>
            </a:extLst>
          </p:cNvPr>
          <p:cNvSpPr txBox="1"/>
          <p:nvPr/>
        </p:nvSpPr>
        <p:spPr>
          <a:xfrm>
            <a:off x="1041400" y="1714500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선택 연산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C449390C-F43C-484F-9A6E-6965117B040A}"/>
              </a:ext>
            </a:extLst>
          </p:cNvPr>
          <p:cNvSpPr/>
          <p:nvPr/>
        </p:nvSpPr>
        <p:spPr>
          <a:xfrm>
            <a:off x="5891926" y="3580493"/>
            <a:ext cx="1252755" cy="837430"/>
          </a:xfrm>
          <a:prstGeom prst="rightArrow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F335BE-8CC9-412A-8510-332D495B0F8F}"/>
              </a:ext>
            </a:extLst>
          </p:cNvPr>
          <p:cNvSpPr txBox="1"/>
          <p:nvPr/>
        </p:nvSpPr>
        <p:spPr>
          <a:xfrm>
            <a:off x="1492045" y="2147709"/>
            <a:ext cx="32063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0000CC"/>
                </a:solidFill>
                <a:latin typeface="Bahnschrift" panose="020B0502040204020203" pitchFamily="34" charset="0"/>
              </a:rPr>
              <a:t>Sorted</a:t>
            </a:r>
            <a:r>
              <a:rPr lang="en-US" altLang="ko-KR" sz="2800" dirty="0">
                <a:latin typeface="Bahnschrift" panose="020B0502040204020203" pitchFamily="34" charset="0"/>
              </a:rPr>
              <a:t> set – 100EA</a:t>
            </a:r>
            <a:endParaRPr lang="ko-KR" altLang="en-US" sz="2800" dirty="0">
              <a:latin typeface="Bahnschrift" panose="020B0502040204020203" pitchFamily="34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6F9D0B8-0452-4D53-AD24-D8F5227B80EF}"/>
              </a:ext>
            </a:extLst>
          </p:cNvPr>
          <p:cNvGrpSpPr/>
          <p:nvPr/>
        </p:nvGrpSpPr>
        <p:grpSpPr>
          <a:xfrm>
            <a:off x="2425585" y="2819495"/>
            <a:ext cx="2600694" cy="421971"/>
            <a:chOff x="1041400" y="2785948"/>
            <a:chExt cx="2600694" cy="421971"/>
          </a:xfrm>
        </p:grpSpPr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476BC510-EC94-49EE-A57A-157B5E9AEC3E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6BC29E9-D714-4DFE-87EA-F12D6AF504C1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5C2B4C0D-009E-4138-B341-3BC1D926E36F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AD0408E4-9DCB-4116-B9D3-86F60854A8B0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79DC9EC-9DB2-49A5-B508-3E290A867483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BD2676CD-55FE-4164-8878-459E445A46F0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7CE2B9A-7772-4F78-B230-95AE4E25A1D3}"/>
              </a:ext>
            </a:extLst>
          </p:cNvPr>
          <p:cNvGrpSpPr/>
          <p:nvPr/>
        </p:nvGrpSpPr>
        <p:grpSpPr>
          <a:xfrm>
            <a:off x="2425585" y="3462547"/>
            <a:ext cx="2600694" cy="421971"/>
            <a:chOff x="1041400" y="2785948"/>
            <a:chExt cx="2600694" cy="421971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4E09B9B3-22D0-4009-BD4C-41FF887B1C17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8ACCF9B7-5E86-4FB1-A4EE-BB58A368A94D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AC0D2FD1-507A-455E-88D3-6BAFDE403418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9F6A7FC-E370-48AD-9770-76BCE0F1B033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0C96055A-3D6D-4212-92EE-EF7FFE96FE23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A75A0D4A-3291-4F87-AE35-DF8AA39313C1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674ADB1F-AC6F-4F90-9268-87818AE61391}"/>
              </a:ext>
            </a:extLst>
          </p:cNvPr>
          <p:cNvGrpSpPr/>
          <p:nvPr/>
        </p:nvGrpSpPr>
        <p:grpSpPr>
          <a:xfrm>
            <a:off x="2425585" y="4119325"/>
            <a:ext cx="2600694" cy="421971"/>
            <a:chOff x="1041400" y="2785948"/>
            <a:chExt cx="2600694" cy="421971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E8533479-46DF-45BA-941E-07D3F7357DD2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6941F032-95A4-443C-8008-AA374CC29F9A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4CC423DC-949C-4424-90AF-990ED95C191B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61F5395-1313-40F8-B9B4-426AFBB18283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3B7EBB5B-9D07-4E83-AB34-59EDA956FB43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4802D6C0-284E-45B3-9157-A6F75DE5736B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C37AB21D-38EE-4F57-AF63-51C80756D1B9}"/>
              </a:ext>
            </a:extLst>
          </p:cNvPr>
          <p:cNvGrpSpPr/>
          <p:nvPr/>
        </p:nvGrpSpPr>
        <p:grpSpPr>
          <a:xfrm>
            <a:off x="2425585" y="4813846"/>
            <a:ext cx="2600694" cy="421971"/>
            <a:chOff x="1041400" y="2785948"/>
            <a:chExt cx="2600694" cy="421971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01F4336A-7D8E-4E98-A39D-1EE1D25EBB2A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38E80B6-7F3D-4C1E-904B-21D9819966F3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8452B539-8F30-400C-82FB-703212350055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0377990F-343D-4E25-B783-C3AA8730B58A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F7E724AE-7BC8-44D8-BCEF-17A5ADC7957F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1210CAAC-1B5D-4522-B2CE-AD4E31DF9769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E2FD1F5-615A-45B0-B05C-7999E5C7368C}"/>
              </a:ext>
            </a:extLst>
          </p:cNvPr>
          <p:cNvGrpSpPr/>
          <p:nvPr/>
        </p:nvGrpSpPr>
        <p:grpSpPr>
          <a:xfrm>
            <a:off x="3297166" y="5508367"/>
            <a:ext cx="91594" cy="628186"/>
            <a:chOff x="2793826" y="5508367"/>
            <a:chExt cx="91594" cy="628186"/>
          </a:xfrm>
        </p:grpSpPr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40378A74-19D5-4162-9C06-7867454346A3}"/>
                </a:ext>
              </a:extLst>
            </p:cNvPr>
            <p:cNvSpPr/>
            <p:nvPr/>
          </p:nvSpPr>
          <p:spPr>
            <a:xfrm>
              <a:off x="2793826" y="5508367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7C45DB39-1410-43E6-8CC4-5A1C562EAE01}"/>
                </a:ext>
              </a:extLst>
            </p:cNvPr>
            <p:cNvSpPr/>
            <p:nvPr/>
          </p:nvSpPr>
          <p:spPr>
            <a:xfrm>
              <a:off x="2796520" y="577689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97F92249-C384-43A2-9097-7474C8545BE8}"/>
                </a:ext>
              </a:extLst>
            </p:cNvPr>
            <p:cNvSpPr/>
            <p:nvPr/>
          </p:nvSpPr>
          <p:spPr>
            <a:xfrm>
              <a:off x="2793826" y="604543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F248EBEA-2321-4560-94C3-90C0BE15AD27}"/>
              </a:ext>
            </a:extLst>
          </p:cNvPr>
          <p:cNvSpPr txBox="1"/>
          <p:nvPr/>
        </p:nvSpPr>
        <p:spPr>
          <a:xfrm>
            <a:off x="673618" y="2737887"/>
            <a:ext cx="1470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Bahnschrift" panose="020B0502040204020203" pitchFamily="34" charset="0"/>
              </a:rPr>
              <a:t>1</a:t>
            </a:r>
            <a:r>
              <a:rPr lang="en-US" altLang="ko-KR" sz="2800" baseline="30000" dirty="0">
                <a:latin typeface="Bahnschrift" panose="020B0502040204020203" pitchFamily="34" charset="0"/>
              </a:rPr>
              <a:t>st</a:t>
            </a:r>
            <a:r>
              <a:rPr lang="en-US" altLang="ko-KR" sz="2800" dirty="0">
                <a:latin typeface="Bahnschrift" panose="020B0502040204020203" pitchFamily="34" charset="0"/>
              </a:rPr>
              <a:t> :  0.15</a:t>
            </a:r>
            <a:endParaRPr lang="ko-KR" altLang="en-US" sz="2800" dirty="0">
              <a:latin typeface="Bahnschrift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BE7FD9E-97DF-48FF-A53D-15F4CA2352A8}"/>
              </a:ext>
            </a:extLst>
          </p:cNvPr>
          <p:cNvSpPr txBox="1"/>
          <p:nvPr/>
        </p:nvSpPr>
        <p:spPr>
          <a:xfrm>
            <a:off x="673618" y="3427246"/>
            <a:ext cx="15087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Bahnschrift" panose="020B0502040204020203" pitchFamily="34" charset="0"/>
              </a:rPr>
              <a:t>2</a:t>
            </a:r>
            <a:r>
              <a:rPr lang="en-US" altLang="ko-KR" sz="2800" baseline="30000" dirty="0">
                <a:latin typeface="Bahnschrift" panose="020B0502040204020203" pitchFamily="34" charset="0"/>
              </a:rPr>
              <a:t>nd</a:t>
            </a:r>
            <a:r>
              <a:rPr lang="en-US" altLang="ko-KR" sz="2800" dirty="0">
                <a:latin typeface="Bahnschrift" panose="020B0502040204020203" pitchFamily="34" charset="0"/>
              </a:rPr>
              <a:t> : 0.14</a:t>
            </a:r>
            <a:endParaRPr lang="ko-KR" altLang="en-US" sz="2800" dirty="0">
              <a:latin typeface="Bahnschrift" panose="020B050204020402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6E2B16C-2AC3-432E-B2A7-9DFE69D55EE5}"/>
              </a:ext>
            </a:extLst>
          </p:cNvPr>
          <p:cNvSpPr txBox="1"/>
          <p:nvPr/>
        </p:nvSpPr>
        <p:spPr>
          <a:xfrm>
            <a:off x="673618" y="4082300"/>
            <a:ext cx="14670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Bahnschrift" panose="020B0502040204020203" pitchFamily="34" charset="0"/>
              </a:rPr>
              <a:t>3</a:t>
            </a:r>
            <a:r>
              <a:rPr lang="en-US" altLang="ko-KR" sz="2800" baseline="30000" dirty="0">
                <a:latin typeface="Bahnschrift" panose="020B0502040204020203" pitchFamily="34" charset="0"/>
              </a:rPr>
              <a:t>rd</a:t>
            </a:r>
            <a:r>
              <a:rPr lang="en-US" altLang="ko-KR" sz="2800" dirty="0">
                <a:latin typeface="Bahnschrift" panose="020B0502040204020203" pitchFamily="34" charset="0"/>
              </a:rPr>
              <a:t> : 0.13</a:t>
            </a:r>
            <a:endParaRPr lang="ko-KR" altLang="en-US" sz="2800" dirty="0">
              <a:latin typeface="Bahnschrift" panose="020B050204020402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4CB8064-5ACB-4C86-8B33-DBD92590D388}"/>
              </a:ext>
            </a:extLst>
          </p:cNvPr>
          <p:cNvSpPr txBox="1"/>
          <p:nvPr/>
        </p:nvSpPr>
        <p:spPr>
          <a:xfrm>
            <a:off x="673618" y="4754086"/>
            <a:ext cx="14590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Bahnschrift" panose="020B0502040204020203" pitchFamily="34" charset="0"/>
              </a:rPr>
              <a:t>4</a:t>
            </a:r>
            <a:r>
              <a:rPr lang="en-US" altLang="ko-KR" sz="2800" baseline="30000" dirty="0">
                <a:latin typeface="Bahnschrift" panose="020B0502040204020203" pitchFamily="34" charset="0"/>
              </a:rPr>
              <a:t>th</a:t>
            </a:r>
            <a:r>
              <a:rPr lang="en-US" altLang="ko-KR" sz="2800" dirty="0">
                <a:latin typeface="Bahnschrift" panose="020B0502040204020203" pitchFamily="34" charset="0"/>
              </a:rPr>
              <a:t> : 0.12</a:t>
            </a:r>
            <a:endParaRPr lang="ko-KR" altLang="en-US" sz="2800" dirty="0">
              <a:latin typeface="Bahnschrift" panose="020B0502040204020203" pitchFamily="34" charset="0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795ED821-8819-44EF-A072-9930DDB7B447}"/>
              </a:ext>
            </a:extLst>
          </p:cNvPr>
          <p:cNvGrpSpPr/>
          <p:nvPr/>
        </p:nvGrpSpPr>
        <p:grpSpPr>
          <a:xfrm>
            <a:off x="1403145" y="5462806"/>
            <a:ext cx="91594" cy="628186"/>
            <a:chOff x="2793826" y="5508367"/>
            <a:chExt cx="91594" cy="628186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0DBE83-AFA5-4CE7-A03E-8FBC0362DC70}"/>
                </a:ext>
              </a:extLst>
            </p:cNvPr>
            <p:cNvSpPr/>
            <p:nvPr/>
          </p:nvSpPr>
          <p:spPr>
            <a:xfrm>
              <a:off x="2793826" y="5508367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8C1CD280-52E8-4CBD-81E1-0A6D6A8DF1C3}"/>
                </a:ext>
              </a:extLst>
            </p:cNvPr>
            <p:cNvSpPr/>
            <p:nvPr/>
          </p:nvSpPr>
          <p:spPr>
            <a:xfrm>
              <a:off x="2796520" y="577689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E588CD07-8548-44BA-AE1C-29B6FCC69B19}"/>
                </a:ext>
              </a:extLst>
            </p:cNvPr>
            <p:cNvSpPr/>
            <p:nvPr/>
          </p:nvSpPr>
          <p:spPr>
            <a:xfrm>
              <a:off x="2793826" y="604543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883231D8-521D-469E-88C2-41053FD8F3F8}"/>
              </a:ext>
            </a:extLst>
          </p:cNvPr>
          <p:cNvSpPr txBox="1"/>
          <p:nvPr/>
        </p:nvSpPr>
        <p:spPr>
          <a:xfrm>
            <a:off x="673618" y="6136553"/>
            <a:ext cx="1662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Bahnschrift" panose="020B0502040204020203" pitchFamily="34" charset="0"/>
              </a:rPr>
              <a:t>10</a:t>
            </a:r>
            <a:r>
              <a:rPr lang="en-US" altLang="ko-KR" sz="2800" baseline="30000" dirty="0">
                <a:latin typeface="Bahnschrift" panose="020B0502040204020203" pitchFamily="34" charset="0"/>
              </a:rPr>
              <a:t>th</a:t>
            </a:r>
            <a:r>
              <a:rPr lang="en-US" altLang="ko-KR" sz="2800" dirty="0">
                <a:latin typeface="Bahnschrift" panose="020B0502040204020203" pitchFamily="34" charset="0"/>
              </a:rPr>
              <a:t> : 0.05</a:t>
            </a:r>
            <a:endParaRPr lang="ko-KR" altLang="en-US" sz="2800" dirty="0">
              <a:latin typeface="Bahnschrift" panose="020B0502040204020203" pitchFamily="34" charset="0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D5B400DE-6503-46A4-AC58-C72809B12C8F}"/>
              </a:ext>
            </a:extLst>
          </p:cNvPr>
          <p:cNvGrpSpPr/>
          <p:nvPr/>
        </p:nvGrpSpPr>
        <p:grpSpPr>
          <a:xfrm>
            <a:off x="8049249" y="2854124"/>
            <a:ext cx="2600694" cy="421971"/>
            <a:chOff x="1041400" y="2785948"/>
            <a:chExt cx="2600694" cy="421971"/>
          </a:xfrm>
        </p:grpSpPr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B083367-592D-4A12-AA70-F8E5D3787177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ADEF51B1-5062-431C-8B01-9E330E4446BB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EB378CEC-2AEA-4539-ACD2-D5D80D90CF7D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FB96CD4E-11A4-4DBF-8CEC-E4DBFE4E007E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27724C5-6432-4448-A282-306BB74A32B2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4FC4F2D-C90F-4C85-8A73-F8E33A5EC4CE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D21B7518-CCE6-4547-A698-F8058193934D}"/>
              </a:ext>
            </a:extLst>
          </p:cNvPr>
          <p:cNvGrpSpPr/>
          <p:nvPr/>
        </p:nvGrpSpPr>
        <p:grpSpPr>
          <a:xfrm>
            <a:off x="8049249" y="3497176"/>
            <a:ext cx="2600694" cy="421971"/>
            <a:chOff x="1041400" y="2785948"/>
            <a:chExt cx="2600694" cy="421971"/>
          </a:xfrm>
        </p:grpSpPr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5550E9F5-7379-427B-A19B-9A79840DFBB5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539CB818-A182-49F6-9671-FD00CEE3222E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BBDD8C58-4226-4ADF-A528-A647B58801EE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52C59DD3-A539-493C-B413-AA3E3F8FB585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47930F56-AB3E-48BD-BC45-6B1A9D47150F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5556589E-4BFD-4DCB-8C34-1D75F52D308C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90068E94-5708-44AC-8886-FE02E4E47867}"/>
              </a:ext>
            </a:extLst>
          </p:cNvPr>
          <p:cNvGrpSpPr/>
          <p:nvPr/>
        </p:nvGrpSpPr>
        <p:grpSpPr>
          <a:xfrm>
            <a:off x="8049249" y="4153954"/>
            <a:ext cx="2600694" cy="421971"/>
            <a:chOff x="1041400" y="2785948"/>
            <a:chExt cx="2600694" cy="421971"/>
          </a:xfrm>
        </p:grpSpPr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73C42E62-D8CB-4E65-A953-4006D1D70802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6E217FAF-95B6-4078-A92F-E2AC11AE6EFD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DB1079C0-8EBC-45CA-A012-940D1862C833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92C9CA59-7C51-4F7E-B728-D6713FBBD665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1340BA1F-9B84-4C28-882C-14A3A0E39222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C4B593B0-C250-48FE-82B0-98B59E0BA4C0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F9FF8D69-9997-45FA-8472-04119C21332C}"/>
              </a:ext>
            </a:extLst>
          </p:cNvPr>
          <p:cNvGrpSpPr/>
          <p:nvPr/>
        </p:nvGrpSpPr>
        <p:grpSpPr>
          <a:xfrm>
            <a:off x="8049249" y="4848475"/>
            <a:ext cx="2600694" cy="421971"/>
            <a:chOff x="1041400" y="2785948"/>
            <a:chExt cx="2600694" cy="421971"/>
          </a:xfrm>
        </p:grpSpPr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489F6D38-5E58-436F-865B-B68BC4CA9CA1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6A6E128E-3E79-4F78-AB87-AC855B0F883F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A62E53BF-5B07-48B8-AD8A-ACE026664BC3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FF7AD485-E396-49AB-8C9D-3EBA0DC8F50A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40301B98-E477-44EB-866C-AD9171727F88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1697A04B-DA8A-4E5D-9FF0-6D3FEBF069B7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1" name="그룹 80">
            <a:extLst>
              <a:ext uri="{FF2B5EF4-FFF2-40B4-BE49-F238E27FC236}">
                <a16:creationId xmlns:a16="http://schemas.microsoft.com/office/drawing/2014/main" id="{06962FBA-89E6-4474-B979-047412983180}"/>
              </a:ext>
            </a:extLst>
          </p:cNvPr>
          <p:cNvGrpSpPr/>
          <p:nvPr/>
        </p:nvGrpSpPr>
        <p:grpSpPr>
          <a:xfrm>
            <a:off x="8920830" y="5542996"/>
            <a:ext cx="91594" cy="628186"/>
            <a:chOff x="2793826" y="5508367"/>
            <a:chExt cx="91594" cy="628186"/>
          </a:xfrm>
        </p:grpSpPr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B661DE16-00F2-42E9-AC69-FF3B903FE42B}"/>
                </a:ext>
              </a:extLst>
            </p:cNvPr>
            <p:cNvSpPr/>
            <p:nvPr/>
          </p:nvSpPr>
          <p:spPr>
            <a:xfrm>
              <a:off x="2793826" y="5508367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1A79C8DA-7998-4ECE-A1E6-662EB97D7298}"/>
                </a:ext>
              </a:extLst>
            </p:cNvPr>
            <p:cNvSpPr/>
            <p:nvPr/>
          </p:nvSpPr>
          <p:spPr>
            <a:xfrm>
              <a:off x="2796520" y="577689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AB9118AA-EA17-4B9D-8942-67B2E040E932}"/>
                </a:ext>
              </a:extLst>
            </p:cNvPr>
            <p:cNvSpPr/>
            <p:nvPr/>
          </p:nvSpPr>
          <p:spPr>
            <a:xfrm>
              <a:off x="2793826" y="604543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04FB24FE-8324-4DB6-9D69-10ED90774F18}"/>
              </a:ext>
            </a:extLst>
          </p:cNvPr>
          <p:cNvSpPr txBox="1"/>
          <p:nvPr/>
        </p:nvSpPr>
        <p:spPr>
          <a:xfrm>
            <a:off x="5602775" y="2999497"/>
            <a:ext cx="186997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맑은 고딕" panose="020B0503020000020004" pitchFamily="50" charset="-127"/>
                <a:cs typeface="+mn-cs"/>
              </a:rPr>
              <a:t>100Times</a:t>
            </a:r>
            <a:endParaRPr lang="ko-KR" alt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E8990C4-C677-4BF9-9620-430BBE8606D1}"/>
              </a:ext>
            </a:extLst>
          </p:cNvPr>
          <p:cNvSpPr txBox="1"/>
          <p:nvPr/>
        </p:nvSpPr>
        <p:spPr>
          <a:xfrm>
            <a:off x="7616185" y="2165409"/>
            <a:ext cx="35253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  <a:latin typeface="Bahnschrift" panose="020B0502040204020203" pitchFamily="34" charset="0"/>
              </a:rPr>
              <a:t>Selected</a:t>
            </a:r>
            <a:r>
              <a:rPr lang="en-US" altLang="ko-KR" sz="2800" dirty="0">
                <a:latin typeface="Bahnschrift" panose="020B0502040204020203" pitchFamily="34" charset="0"/>
              </a:rPr>
              <a:t> set – 100EA</a:t>
            </a:r>
            <a:endParaRPr lang="ko-KR" altLang="en-US" sz="28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6983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14B96C-8439-4142-8976-FF02E77A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57647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Genetic Algorithm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358251-4277-4707-ABB3-3EF58CFE5F46}"/>
              </a:ext>
            </a:extLst>
          </p:cNvPr>
          <p:cNvSpPr txBox="1"/>
          <p:nvPr/>
        </p:nvSpPr>
        <p:spPr>
          <a:xfrm>
            <a:off x="1041400" y="1714500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교차 연산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D25E1C3-A5CD-4296-86A6-BB72DA7FD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3683" y="1615042"/>
            <a:ext cx="5226186" cy="1845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7" name="그룹 36">
            <a:extLst>
              <a:ext uri="{FF2B5EF4-FFF2-40B4-BE49-F238E27FC236}">
                <a16:creationId xmlns:a16="http://schemas.microsoft.com/office/drawing/2014/main" id="{6B44C9FD-E23B-4CB0-A719-0A761C7B2090}"/>
              </a:ext>
            </a:extLst>
          </p:cNvPr>
          <p:cNvGrpSpPr/>
          <p:nvPr/>
        </p:nvGrpSpPr>
        <p:grpSpPr>
          <a:xfrm>
            <a:off x="1729263" y="3860732"/>
            <a:ext cx="2600694" cy="421971"/>
            <a:chOff x="1041400" y="2785948"/>
            <a:chExt cx="2600694" cy="421971"/>
          </a:xfrm>
        </p:grpSpPr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9815516-9C56-43F4-AC71-122BBC77C794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0089C7D2-6329-4E36-BDD1-CABBDB336DA6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76E2E3A9-B91B-430A-B719-E751601C7E76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F3D4A47D-6891-4EC9-A17F-5C8E5F9E344F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5B0B365A-236E-4937-9BC7-B1A23067EC97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657168D7-B7D1-418E-A202-BEA9CAB35F58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DC618590-9922-4E1A-9279-EDE2BF9A1C1A}"/>
              </a:ext>
            </a:extLst>
          </p:cNvPr>
          <p:cNvGrpSpPr/>
          <p:nvPr/>
        </p:nvGrpSpPr>
        <p:grpSpPr>
          <a:xfrm>
            <a:off x="1729263" y="4488682"/>
            <a:ext cx="2600694" cy="421971"/>
            <a:chOff x="1041400" y="2785948"/>
            <a:chExt cx="2600694" cy="421971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2C93248D-ACED-4028-AA28-2E3A87A89B39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F692C2-4D52-4500-A7FC-DE86A281F821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54CAE45A-52F6-4E32-A195-618BEC585E5A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E78383F-51A2-47DB-9EB6-39D9E21A22C8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643CF60B-6C31-4552-A100-B0DA86894DFF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E72ECDF3-4724-4BBD-A1DD-2E1455899162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D0F0BB02-C9F7-4034-A4E3-BFFDDA4F5D1C}"/>
              </a:ext>
            </a:extLst>
          </p:cNvPr>
          <p:cNvSpPr txBox="1"/>
          <p:nvPr/>
        </p:nvSpPr>
        <p:spPr>
          <a:xfrm>
            <a:off x="867451" y="3860732"/>
            <a:ext cx="402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S</a:t>
            </a:r>
            <a:r>
              <a:rPr lang="en-US" altLang="ko-KR" sz="1200" dirty="0">
                <a:latin typeface="Bahnschrift" panose="020B0502040204020203" pitchFamily="34" charset="0"/>
              </a:rPr>
              <a:t>1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38C65C8-0DBA-4CD5-9D7F-B4FD64AACA34}"/>
              </a:ext>
            </a:extLst>
          </p:cNvPr>
          <p:cNvSpPr txBox="1"/>
          <p:nvPr/>
        </p:nvSpPr>
        <p:spPr>
          <a:xfrm>
            <a:off x="867451" y="4496594"/>
            <a:ext cx="423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S</a:t>
            </a:r>
            <a:r>
              <a:rPr lang="en-US" altLang="ko-KR" sz="1200" dirty="0">
                <a:latin typeface="Bahnschrift" panose="020B0502040204020203" pitchFamily="34" charset="0"/>
              </a:rPr>
              <a:t>2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659F6BE-AE26-4CD3-A8A8-1BFD24AC68E0}"/>
              </a:ext>
            </a:extLst>
          </p:cNvPr>
          <p:cNvSpPr txBox="1"/>
          <p:nvPr/>
        </p:nvSpPr>
        <p:spPr>
          <a:xfrm>
            <a:off x="1290965" y="3859805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[0]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34307B4-70C4-4022-91F3-BEBEB2A72156}"/>
              </a:ext>
            </a:extLst>
          </p:cNvPr>
          <p:cNvSpPr txBox="1"/>
          <p:nvPr/>
        </p:nvSpPr>
        <p:spPr>
          <a:xfrm>
            <a:off x="1320113" y="4510543"/>
            <a:ext cx="42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[1]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FBA40761-2283-43DB-B390-B29A85124F31}"/>
              </a:ext>
            </a:extLst>
          </p:cNvPr>
          <p:cNvGrpSpPr/>
          <p:nvPr/>
        </p:nvGrpSpPr>
        <p:grpSpPr>
          <a:xfrm>
            <a:off x="1700012" y="5529047"/>
            <a:ext cx="2600694" cy="421971"/>
            <a:chOff x="1041400" y="2785948"/>
            <a:chExt cx="2600694" cy="421971"/>
          </a:xfrm>
        </p:grpSpPr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9B3ABB0A-1E28-44C1-9D99-A4F131C4BD2C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A856014A-4B5A-4780-AC1C-AA4EBACAD4AB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BAFA527F-267F-43B7-BF1C-BD4596267A39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8991FDB4-D01A-4DB1-8842-684C8ED7DF26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59081336-DCC4-4A54-B4E3-2F6B1A919D9E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06E82A13-F1CE-42A3-B10C-28A122F6184C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F9C2E280-8E7D-434A-B499-6C7D5A90F9CE}"/>
              </a:ext>
            </a:extLst>
          </p:cNvPr>
          <p:cNvGrpSpPr/>
          <p:nvPr/>
        </p:nvGrpSpPr>
        <p:grpSpPr>
          <a:xfrm>
            <a:off x="1700012" y="6156997"/>
            <a:ext cx="2600694" cy="421971"/>
            <a:chOff x="1041400" y="2785948"/>
            <a:chExt cx="2600694" cy="421971"/>
          </a:xfrm>
        </p:grpSpPr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0E87D48E-6A90-4575-9DB0-7D0ECB15EFF5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4C596BB5-307A-4A4A-8816-7E6EDD28B8A4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DD7B863A-EFD0-445E-A3C6-90A7C0F8F8C6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2CA48560-72D0-4D6E-8A64-31DBD6286BDF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751D79E8-6877-43FF-B092-578CBA910BAF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9BFF3370-E3E0-4CEB-9F17-E430ED02A9D9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BC76F467-08B9-4FEB-B9AB-4B0426BB400F}"/>
              </a:ext>
            </a:extLst>
          </p:cNvPr>
          <p:cNvSpPr txBox="1"/>
          <p:nvPr/>
        </p:nvSpPr>
        <p:spPr>
          <a:xfrm>
            <a:off x="838200" y="5529047"/>
            <a:ext cx="402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S</a:t>
            </a:r>
            <a:r>
              <a:rPr lang="en-US" altLang="ko-KR" sz="1200" dirty="0">
                <a:latin typeface="Bahnschrift" panose="020B0502040204020203" pitchFamily="34" charset="0"/>
              </a:rPr>
              <a:t>1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30B4638-5602-4014-B718-09B8392EC0F1}"/>
              </a:ext>
            </a:extLst>
          </p:cNvPr>
          <p:cNvSpPr txBox="1"/>
          <p:nvPr/>
        </p:nvSpPr>
        <p:spPr>
          <a:xfrm>
            <a:off x="838200" y="6164909"/>
            <a:ext cx="423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S</a:t>
            </a:r>
            <a:r>
              <a:rPr lang="en-US" altLang="ko-KR" sz="1200" dirty="0">
                <a:latin typeface="Bahnschrift" panose="020B0502040204020203" pitchFamily="34" charset="0"/>
              </a:rPr>
              <a:t>2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BABFB63-08EF-49DA-94B9-E5143697BBBB}"/>
              </a:ext>
            </a:extLst>
          </p:cNvPr>
          <p:cNvSpPr txBox="1"/>
          <p:nvPr/>
        </p:nvSpPr>
        <p:spPr>
          <a:xfrm>
            <a:off x="1305602" y="5529046"/>
            <a:ext cx="42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[1]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E5DB3AF-6384-4F76-8446-2B178A814F25}"/>
              </a:ext>
            </a:extLst>
          </p:cNvPr>
          <p:cNvSpPr txBox="1"/>
          <p:nvPr/>
        </p:nvSpPr>
        <p:spPr>
          <a:xfrm>
            <a:off x="1290862" y="6178858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[0]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3C57C4F-EFA0-475A-A5D8-81EE99A45ABF}"/>
              </a:ext>
            </a:extLst>
          </p:cNvPr>
          <p:cNvCxnSpPr/>
          <p:nvPr/>
        </p:nvCxnSpPr>
        <p:spPr>
          <a:xfrm>
            <a:off x="4929410" y="4282703"/>
            <a:ext cx="2184454" cy="532578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>
            <a:extLst>
              <a:ext uri="{FF2B5EF4-FFF2-40B4-BE49-F238E27FC236}">
                <a16:creationId xmlns:a16="http://schemas.microsoft.com/office/drawing/2014/main" id="{8D2EF888-1B6D-4086-ADF8-CFA499012F48}"/>
              </a:ext>
            </a:extLst>
          </p:cNvPr>
          <p:cNvCxnSpPr>
            <a:cxnSpLocks/>
          </p:cNvCxnSpPr>
          <p:nvPr/>
        </p:nvCxnSpPr>
        <p:spPr>
          <a:xfrm flipV="1">
            <a:off x="4929410" y="5550908"/>
            <a:ext cx="2184454" cy="539153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그룹 89">
            <a:extLst>
              <a:ext uri="{FF2B5EF4-FFF2-40B4-BE49-F238E27FC236}">
                <a16:creationId xmlns:a16="http://schemas.microsoft.com/office/drawing/2014/main" id="{92075C6F-962D-4E08-B324-AE494393F012}"/>
              </a:ext>
            </a:extLst>
          </p:cNvPr>
          <p:cNvGrpSpPr/>
          <p:nvPr/>
        </p:nvGrpSpPr>
        <p:grpSpPr>
          <a:xfrm>
            <a:off x="8967214" y="4643175"/>
            <a:ext cx="2600694" cy="421971"/>
            <a:chOff x="1041400" y="2785948"/>
            <a:chExt cx="2600694" cy="421971"/>
          </a:xfrm>
        </p:grpSpPr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2EB98EFF-E06B-4079-B8B3-FA182B1B4D61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69AF2F60-E7C5-4062-BCF1-73CED0C1EE8F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8A21334D-18C0-4FF9-A40D-D396FEC09E97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0CA228C3-A3FB-45E6-9A88-05519952860B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5F717225-275C-4E3E-8A47-69F3B9E36F6C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9BBB9090-56D4-4BCC-B9B2-C9D567C7B43B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24AC5884-6A70-475A-9D54-91773B983150}"/>
              </a:ext>
            </a:extLst>
          </p:cNvPr>
          <p:cNvGrpSpPr/>
          <p:nvPr/>
        </p:nvGrpSpPr>
        <p:grpSpPr>
          <a:xfrm>
            <a:off x="8967214" y="5271125"/>
            <a:ext cx="2600694" cy="421971"/>
            <a:chOff x="1041400" y="2785948"/>
            <a:chExt cx="2600694" cy="421971"/>
          </a:xfrm>
        </p:grpSpPr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37222352-3350-4443-BDDD-FA310DDCFB4D}"/>
                </a:ext>
              </a:extLst>
            </p:cNvPr>
            <p:cNvSpPr/>
            <p:nvPr/>
          </p:nvSpPr>
          <p:spPr>
            <a:xfrm>
              <a:off x="1041400" y="280780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52AD29C1-60E8-4B55-A4B8-B4C65A026399}"/>
                </a:ext>
              </a:extLst>
            </p:cNvPr>
            <p:cNvSpPr/>
            <p:nvPr/>
          </p:nvSpPr>
          <p:spPr>
            <a:xfrm>
              <a:off x="1605493" y="278594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CEDB5EC6-A1BB-4917-8C8F-DEE272E0F2E4}"/>
                </a:ext>
              </a:extLst>
            </p:cNvPr>
            <p:cNvSpPr/>
            <p:nvPr/>
          </p:nvSpPr>
          <p:spPr>
            <a:xfrm>
              <a:off x="2728511" y="2940441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BE6F87B5-0144-4128-8B76-B2255D96D0C3}"/>
                </a:ext>
              </a:extLst>
            </p:cNvPr>
            <p:cNvSpPr/>
            <p:nvPr/>
          </p:nvSpPr>
          <p:spPr>
            <a:xfrm>
              <a:off x="2175820" y="278594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4AD90B2D-0592-4FA9-8301-2BA94D5D10ED}"/>
                </a:ext>
              </a:extLst>
            </p:cNvPr>
            <p:cNvSpPr/>
            <p:nvPr/>
          </p:nvSpPr>
          <p:spPr>
            <a:xfrm>
              <a:off x="3003153" y="2941909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92F16646-BB87-4CE5-AD49-0880783A90CB}"/>
                </a:ext>
              </a:extLst>
            </p:cNvPr>
            <p:cNvSpPr/>
            <p:nvPr/>
          </p:nvSpPr>
          <p:spPr>
            <a:xfrm>
              <a:off x="3251738" y="279385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8455E130-3570-4A56-812F-A65D43FE43A2}"/>
              </a:ext>
            </a:extLst>
          </p:cNvPr>
          <p:cNvSpPr txBox="1"/>
          <p:nvPr/>
        </p:nvSpPr>
        <p:spPr>
          <a:xfrm>
            <a:off x="8528916" y="4642248"/>
            <a:ext cx="4764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[0]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3113132-2209-43E8-A59A-0362C384EA23}"/>
              </a:ext>
            </a:extLst>
          </p:cNvPr>
          <p:cNvSpPr txBox="1"/>
          <p:nvPr/>
        </p:nvSpPr>
        <p:spPr>
          <a:xfrm>
            <a:off x="8558064" y="5292986"/>
            <a:ext cx="4203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latin typeface="Bahnschrift" panose="020B0502040204020203" pitchFamily="34" charset="0"/>
              </a:rPr>
              <a:t>[1]</a:t>
            </a:r>
            <a:endParaRPr lang="ko-KR" altLang="en-US" sz="2000" dirty="0">
              <a:latin typeface="Bahnschrift" panose="020B0502040204020203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4F1E95A-B2FF-4468-A437-47F5852BF85C}"/>
              </a:ext>
            </a:extLst>
          </p:cNvPr>
          <p:cNvSpPr txBox="1"/>
          <p:nvPr/>
        </p:nvSpPr>
        <p:spPr>
          <a:xfrm>
            <a:off x="7365001" y="4910653"/>
            <a:ext cx="1095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Bahnschrift" panose="020B0502040204020203" pitchFamily="34" charset="0"/>
              </a:rPr>
              <a:t>Output</a:t>
            </a:r>
            <a:endParaRPr lang="ko-KR" altLang="en-US" sz="2400" dirty="0">
              <a:latin typeface="Bahnschrift" panose="020B0502040204020203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FB9269A-09B7-4DD5-8819-39424A505534}"/>
              </a:ext>
            </a:extLst>
          </p:cNvPr>
          <p:cNvSpPr txBox="1"/>
          <p:nvPr/>
        </p:nvSpPr>
        <p:spPr>
          <a:xfrm>
            <a:off x="2173794" y="3216037"/>
            <a:ext cx="13212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맑은 고딕" panose="020B0503020000020004" pitchFamily="50" charset="-127"/>
                <a:cs typeface="+mn-cs"/>
              </a:rPr>
              <a:t>100EA</a:t>
            </a:r>
            <a:endParaRPr lang="ko-KR" altLang="en-US" dirty="0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2B015E0-0CF7-4592-B7C6-26959ED0F368}"/>
              </a:ext>
            </a:extLst>
          </p:cNvPr>
          <p:cNvSpPr txBox="1"/>
          <p:nvPr/>
        </p:nvSpPr>
        <p:spPr>
          <a:xfrm>
            <a:off x="9421949" y="3216037"/>
            <a:ext cx="13212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ahnschrift" panose="020B0502040204020203" pitchFamily="34" charset="0"/>
                <a:ea typeface="맑은 고딕" panose="020B0503020000020004" pitchFamily="50" charset="-127"/>
                <a:cs typeface="+mn-cs"/>
              </a:rPr>
              <a:t>100EA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8434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14B96C-8439-4142-8976-FF02E77A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57647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Genetic Algorithm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358251-4277-4707-ABB3-3EF58CFE5F46}"/>
              </a:ext>
            </a:extLst>
          </p:cNvPr>
          <p:cNvSpPr txBox="1"/>
          <p:nvPr/>
        </p:nvSpPr>
        <p:spPr>
          <a:xfrm>
            <a:off x="1041400" y="1714500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/>
              <a:t>변이 연산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3848FD1-AB44-4A81-A6A1-93428AE9CC2F}"/>
              </a:ext>
            </a:extLst>
          </p:cNvPr>
          <p:cNvSpPr txBox="1"/>
          <p:nvPr/>
        </p:nvSpPr>
        <p:spPr>
          <a:xfrm>
            <a:off x="3778540" y="2262433"/>
            <a:ext cx="1707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Bahnschrift" panose="020B0502040204020203" pitchFamily="34" charset="0"/>
              </a:rPr>
              <a:t>Random</a:t>
            </a:r>
            <a:r>
              <a:rPr lang="ko-KR" altLang="en-US" dirty="0">
                <a:latin typeface="Bahnschrift" panose="020B0502040204020203" pitchFamily="34" charset="0"/>
              </a:rPr>
              <a:t> </a:t>
            </a:r>
            <a:r>
              <a:rPr lang="en-US" altLang="ko-KR" dirty="0">
                <a:latin typeface="Bahnschrift" panose="020B0502040204020203" pitchFamily="34" charset="0"/>
              </a:rPr>
              <a:t>Index</a:t>
            </a:r>
            <a:endParaRPr lang="ko-KR" altLang="en-US" dirty="0">
              <a:latin typeface="Bahnschrift" panose="020B0502040204020203" pitchFamily="34" charset="0"/>
            </a:endParaRPr>
          </a:p>
        </p:txBody>
      </p: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783A27CC-B2F1-4A70-9D25-FE4D057E79DF}"/>
              </a:ext>
            </a:extLst>
          </p:cNvPr>
          <p:cNvCxnSpPr>
            <a:cxnSpLocks/>
            <a:stCxn id="34" idx="1"/>
          </p:cNvCxnSpPr>
          <p:nvPr/>
        </p:nvCxnSpPr>
        <p:spPr>
          <a:xfrm flipH="1">
            <a:off x="3310623" y="2447099"/>
            <a:ext cx="467917" cy="270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25B6E554-B622-4145-BDA9-17132583F7FB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5486059" y="2447099"/>
            <a:ext cx="504771" cy="2709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9" name="그룹 178">
            <a:extLst>
              <a:ext uri="{FF2B5EF4-FFF2-40B4-BE49-F238E27FC236}">
                <a16:creationId xmlns:a16="http://schemas.microsoft.com/office/drawing/2014/main" id="{F616DF2F-4B63-4432-BFE0-6668DFED6D1A}"/>
              </a:ext>
            </a:extLst>
          </p:cNvPr>
          <p:cNvGrpSpPr/>
          <p:nvPr/>
        </p:nvGrpSpPr>
        <p:grpSpPr>
          <a:xfrm>
            <a:off x="457326" y="2735204"/>
            <a:ext cx="10236122" cy="864855"/>
            <a:chOff x="458837" y="2718033"/>
            <a:chExt cx="10236122" cy="864855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CAA01C10-55B6-4D55-ABE2-3F73D97F18AA}"/>
                </a:ext>
              </a:extLst>
            </p:cNvPr>
            <p:cNvSpPr/>
            <p:nvPr/>
          </p:nvSpPr>
          <p:spPr>
            <a:xfrm>
              <a:off x="1599094" y="2833969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1C94E109-2F20-403A-A597-43398F57B79B}"/>
                </a:ext>
              </a:extLst>
            </p:cNvPr>
            <p:cNvSpPr/>
            <p:nvPr/>
          </p:nvSpPr>
          <p:spPr>
            <a:xfrm>
              <a:off x="2164914" y="2839566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2451CA43-A804-46FC-BEC2-F85766986F07}"/>
                </a:ext>
              </a:extLst>
            </p:cNvPr>
            <p:cNvSpPr/>
            <p:nvPr/>
          </p:nvSpPr>
          <p:spPr>
            <a:xfrm>
              <a:off x="2744802" y="2831178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FD8712E8-DFCE-4C56-979A-B6A67807645C}"/>
                </a:ext>
              </a:extLst>
            </p:cNvPr>
            <p:cNvSpPr/>
            <p:nvPr/>
          </p:nvSpPr>
          <p:spPr>
            <a:xfrm>
              <a:off x="9094944" y="2958212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3EF3CD8-8E2A-4C66-AF54-B1058CF615CF}"/>
                </a:ext>
              </a:extLst>
            </p:cNvPr>
            <p:cNvSpPr/>
            <p:nvPr/>
          </p:nvSpPr>
          <p:spPr>
            <a:xfrm>
              <a:off x="9369586" y="2959680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3534764F-6FA8-4725-B8E6-5BD6A5A2B4A3}"/>
                </a:ext>
              </a:extLst>
            </p:cNvPr>
            <p:cNvSpPr/>
            <p:nvPr/>
          </p:nvSpPr>
          <p:spPr>
            <a:xfrm>
              <a:off x="9743200" y="2828920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E5362EAC-377F-4B2E-A388-E6EAB877455B}"/>
                </a:ext>
              </a:extLst>
            </p:cNvPr>
            <p:cNvSpPr/>
            <p:nvPr/>
          </p:nvSpPr>
          <p:spPr>
            <a:xfrm>
              <a:off x="3310623" y="2835308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612B0BE5-5C52-4742-934E-E93C03780A41}"/>
                </a:ext>
              </a:extLst>
            </p:cNvPr>
            <p:cNvSpPr/>
            <p:nvPr/>
          </p:nvSpPr>
          <p:spPr>
            <a:xfrm>
              <a:off x="3867609" y="2843696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07A2DBF6-7D45-4C96-BBE9-2B8112A255CA}"/>
                </a:ext>
              </a:extLst>
            </p:cNvPr>
            <p:cNvSpPr/>
            <p:nvPr/>
          </p:nvSpPr>
          <p:spPr>
            <a:xfrm>
              <a:off x="4437122" y="2843696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6BD19630-2797-4BA9-9BA4-6C2D6BA1918B}"/>
                </a:ext>
              </a:extLst>
            </p:cNvPr>
            <p:cNvSpPr/>
            <p:nvPr/>
          </p:nvSpPr>
          <p:spPr>
            <a:xfrm>
              <a:off x="5018400" y="2839567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417E7EE5-9979-46DE-AF78-35FAFB32438A}"/>
                </a:ext>
              </a:extLst>
            </p:cNvPr>
            <p:cNvSpPr/>
            <p:nvPr/>
          </p:nvSpPr>
          <p:spPr>
            <a:xfrm>
              <a:off x="5575387" y="2839565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2AC04382-89B6-4CA5-83C6-6A8A003D58FF}"/>
                </a:ext>
              </a:extLst>
            </p:cNvPr>
            <p:cNvSpPr/>
            <p:nvPr/>
          </p:nvSpPr>
          <p:spPr>
            <a:xfrm>
              <a:off x="6136877" y="2837310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42FF1A78-80A2-4395-822E-0E51D35518A5}"/>
                </a:ext>
              </a:extLst>
            </p:cNvPr>
            <p:cNvSpPr/>
            <p:nvPr/>
          </p:nvSpPr>
          <p:spPr>
            <a:xfrm>
              <a:off x="8505101" y="2958212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FA53A880-E78F-4854-BF02-DDE49A2CDA79}"/>
                </a:ext>
              </a:extLst>
            </p:cNvPr>
            <p:cNvSpPr/>
            <p:nvPr/>
          </p:nvSpPr>
          <p:spPr>
            <a:xfrm>
              <a:off x="8779743" y="2959680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16673203-D764-479A-870A-951E26124AC2}"/>
                </a:ext>
              </a:extLst>
            </p:cNvPr>
            <p:cNvSpPr/>
            <p:nvPr/>
          </p:nvSpPr>
          <p:spPr>
            <a:xfrm>
              <a:off x="10304603" y="2844211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4A614DC-27BF-4C2D-B8DB-C99299D924CB}"/>
                </a:ext>
              </a:extLst>
            </p:cNvPr>
            <p:cNvSpPr/>
            <p:nvPr/>
          </p:nvSpPr>
          <p:spPr>
            <a:xfrm>
              <a:off x="6709674" y="2837310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B6C3C18D-0E63-45EA-8412-04B13A6CADD1}"/>
                </a:ext>
              </a:extLst>
            </p:cNvPr>
            <p:cNvSpPr/>
            <p:nvPr/>
          </p:nvSpPr>
          <p:spPr>
            <a:xfrm>
              <a:off x="7285134" y="2828921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5803409A-056D-4D5D-A624-2A911D001785}"/>
                </a:ext>
              </a:extLst>
            </p:cNvPr>
            <p:cNvSpPr/>
            <p:nvPr/>
          </p:nvSpPr>
          <p:spPr>
            <a:xfrm>
              <a:off x="7844510" y="2835344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5EC4D23C-710B-45DF-91F8-A2538896CD1D}"/>
                </a:ext>
              </a:extLst>
            </p:cNvPr>
            <p:cNvCxnSpPr/>
            <p:nvPr/>
          </p:nvCxnSpPr>
          <p:spPr>
            <a:xfrm>
              <a:off x="3207759" y="2718033"/>
              <a:ext cx="0" cy="7109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직선 연결선 32">
              <a:extLst>
                <a:ext uri="{FF2B5EF4-FFF2-40B4-BE49-F238E27FC236}">
                  <a16:creationId xmlns:a16="http://schemas.microsoft.com/office/drawing/2014/main" id="{8C04E9E5-8463-4EF3-A641-F4F151F69ED4}"/>
                </a:ext>
              </a:extLst>
            </p:cNvPr>
            <p:cNvCxnSpPr/>
            <p:nvPr/>
          </p:nvCxnSpPr>
          <p:spPr>
            <a:xfrm>
              <a:off x="6073998" y="2718033"/>
              <a:ext cx="0" cy="7109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7493BA6-406A-4844-82CF-1B9666074682}"/>
                </a:ext>
              </a:extLst>
            </p:cNvPr>
            <p:cNvSpPr txBox="1"/>
            <p:nvPr/>
          </p:nvSpPr>
          <p:spPr>
            <a:xfrm>
              <a:off x="458837" y="2828749"/>
              <a:ext cx="10550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Bahnschrift" panose="020B0502040204020203" pitchFamily="34" charset="0"/>
                </a:rPr>
                <a:t>Input[0]</a:t>
              </a:r>
              <a:endParaRPr lang="ko-KR" altLang="en-US" sz="2000" dirty="0">
                <a:latin typeface="Bahnschrift" panose="020B0502040204020203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B0A5F2A-019C-42E5-88D6-8B0783860D43}"/>
                </a:ext>
              </a:extLst>
            </p:cNvPr>
            <p:cNvSpPr txBox="1"/>
            <p:nvPr/>
          </p:nvSpPr>
          <p:spPr>
            <a:xfrm>
              <a:off x="3383811" y="3275111"/>
              <a:ext cx="2439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1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27C6ECE-A7B5-40EF-992B-C4599FBD5F11}"/>
                </a:ext>
              </a:extLst>
            </p:cNvPr>
            <p:cNvSpPr txBox="1"/>
            <p:nvPr/>
          </p:nvSpPr>
          <p:spPr>
            <a:xfrm>
              <a:off x="3940798" y="3275111"/>
              <a:ext cx="2776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2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88915E3-288A-4A3B-96EB-55F6B8370B66}"/>
                </a:ext>
              </a:extLst>
            </p:cNvPr>
            <p:cNvSpPr txBox="1"/>
            <p:nvPr/>
          </p:nvSpPr>
          <p:spPr>
            <a:xfrm>
              <a:off x="4502466" y="3275111"/>
              <a:ext cx="279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3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3C481E7-9C0E-499E-9F50-78C8F0A79900}"/>
                </a:ext>
              </a:extLst>
            </p:cNvPr>
            <p:cNvSpPr txBox="1"/>
            <p:nvPr/>
          </p:nvSpPr>
          <p:spPr>
            <a:xfrm>
              <a:off x="5096982" y="3275111"/>
              <a:ext cx="2872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4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8660868-8AA8-4BF2-94A0-6A928786A611}"/>
                </a:ext>
              </a:extLst>
            </p:cNvPr>
            <p:cNvSpPr txBox="1"/>
            <p:nvPr/>
          </p:nvSpPr>
          <p:spPr>
            <a:xfrm>
              <a:off x="5661739" y="3275111"/>
              <a:ext cx="2824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5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</p:grpSp>
      <p:grpSp>
        <p:nvGrpSpPr>
          <p:cNvPr id="178" name="그룹 177">
            <a:extLst>
              <a:ext uri="{FF2B5EF4-FFF2-40B4-BE49-F238E27FC236}">
                <a16:creationId xmlns:a16="http://schemas.microsoft.com/office/drawing/2014/main" id="{6324094C-AA46-4F7F-9F80-28F8B8C2DA96}"/>
              </a:ext>
            </a:extLst>
          </p:cNvPr>
          <p:cNvGrpSpPr/>
          <p:nvPr/>
        </p:nvGrpSpPr>
        <p:grpSpPr>
          <a:xfrm>
            <a:off x="366064" y="5211368"/>
            <a:ext cx="10328895" cy="864855"/>
            <a:chOff x="366064" y="5211368"/>
            <a:chExt cx="10328895" cy="864855"/>
          </a:xfrm>
        </p:grpSpPr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C516F750-3E30-47A4-935A-DAAF753F5745}"/>
                </a:ext>
              </a:extLst>
            </p:cNvPr>
            <p:cNvSpPr/>
            <p:nvPr/>
          </p:nvSpPr>
          <p:spPr>
            <a:xfrm>
              <a:off x="1599094" y="5327304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B5C26130-D5CA-4A3C-B22E-E75B285EF87C}"/>
                </a:ext>
              </a:extLst>
            </p:cNvPr>
            <p:cNvSpPr/>
            <p:nvPr/>
          </p:nvSpPr>
          <p:spPr>
            <a:xfrm>
              <a:off x="2164914" y="5332901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30B4C462-C971-46DC-9694-710E7C30A936}"/>
                </a:ext>
              </a:extLst>
            </p:cNvPr>
            <p:cNvSpPr/>
            <p:nvPr/>
          </p:nvSpPr>
          <p:spPr>
            <a:xfrm>
              <a:off x="2744802" y="5324513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3CD8D63E-4188-499C-9C5E-9795EC37A042}"/>
                </a:ext>
              </a:extLst>
            </p:cNvPr>
            <p:cNvSpPr/>
            <p:nvPr/>
          </p:nvSpPr>
          <p:spPr>
            <a:xfrm>
              <a:off x="9094944" y="5451547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타원 141">
              <a:extLst>
                <a:ext uri="{FF2B5EF4-FFF2-40B4-BE49-F238E27FC236}">
                  <a16:creationId xmlns:a16="http://schemas.microsoft.com/office/drawing/2014/main" id="{12606008-33A5-494B-BACF-3195F7C01203}"/>
                </a:ext>
              </a:extLst>
            </p:cNvPr>
            <p:cNvSpPr/>
            <p:nvPr/>
          </p:nvSpPr>
          <p:spPr>
            <a:xfrm>
              <a:off x="9369586" y="5453015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33800843-E41F-4894-8B75-C501E6EF9524}"/>
                </a:ext>
              </a:extLst>
            </p:cNvPr>
            <p:cNvSpPr/>
            <p:nvPr/>
          </p:nvSpPr>
          <p:spPr>
            <a:xfrm>
              <a:off x="9743200" y="5322255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A5D721DD-5CEA-491E-8B6E-88C06B032E79}"/>
                </a:ext>
              </a:extLst>
            </p:cNvPr>
            <p:cNvSpPr/>
            <p:nvPr/>
          </p:nvSpPr>
          <p:spPr>
            <a:xfrm>
              <a:off x="3310623" y="5328643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144">
              <a:extLst>
                <a:ext uri="{FF2B5EF4-FFF2-40B4-BE49-F238E27FC236}">
                  <a16:creationId xmlns:a16="http://schemas.microsoft.com/office/drawing/2014/main" id="{243497EA-62B8-43ED-BA87-540CDA9C2E3E}"/>
                </a:ext>
              </a:extLst>
            </p:cNvPr>
            <p:cNvSpPr/>
            <p:nvPr/>
          </p:nvSpPr>
          <p:spPr>
            <a:xfrm>
              <a:off x="3867609" y="5337031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A0E8FD96-DB54-41EB-8E90-4673E502F702}"/>
                </a:ext>
              </a:extLst>
            </p:cNvPr>
            <p:cNvSpPr/>
            <p:nvPr/>
          </p:nvSpPr>
          <p:spPr>
            <a:xfrm>
              <a:off x="4437122" y="5337031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C067520F-CA26-4F42-A917-31970EFB207E}"/>
                </a:ext>
              </a:extLst>
            </p:cNvPr>
            <p:cNvSpPr/>
            <p:nvPr/>
          </p:nvSpPr>
          <p:spPr>
            <a:xfrm>
              <a:off x="5018400" y="5332902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BED0B782-0538-4B32-B14F-9F4F30E053DE}"/>
                </a:ext>
              </a:extLst>
            </p:cNvPr>
            <p:cNvSpPr/>
            <p:nvPr/>
          </p:nvSpPr>
          <p:spPr>
            <a:xfrm>
              <a:off x="5575387" y="5332900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EC31A279-5091-4F6A-9C1A-EC822026F8C0}"/>
                </a:ext>
              </a:extLst>
            </p:cNvPr>
            <p:cNvSpPr/>
            <p:nvPr/>
          </p:nvSpPr>
          <p:spPr>
            <a:xfrm>
              <a:off x="6136877" y="5330645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E58E6E25-CB92-4E7F-9AE9-BFF3659F6EA6}"/>
                </a:ext>
              </a:extLst>
            </p:cNvPr>
            <p:cNvSpPr/>
            <p:nvPr/>
          </p:nvSpPr>
          <p:spPr>
            <a:xfrm>
              <a:off x="8505101" y="5451547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C3CC55E4-539E-4DE7-B116-8CAE247213ED}"/>
                </a:ext>
              </a:extLst>
            </p:cNvPr>
            <p:cNvSpPr/>
            <p:nvPr/>
          </p:nvSpPr>
          <p:spPr>
            <a:xfrm>
              <a:off x="8779743" y="5453015"/>
              <a:ext cx="88900" cy="91122"/>
            </a:xfrm>
            <a:prstGeom prst="ellipse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2" name="타원 151">
              <a:extLst>
                <a:ext uri="{FF2B5EF4-FFF2-40B4-BE49-F238E27FC236}">
                  <a16:creationId xmlns:a16="http://schemas.microsoft.com/office/drawing/2014/main" id="{9E604DD4-0A32-45D3-B242-B63A9CBA8756}"/>
                </a:ext>
              </a:extLst>
            </p:cNvPr>
            <p:cNvSpPr/>
            <p:nvPr/>
          </p:nvSpPr>
          <p:spPr>
            <a:xfrm>
              <a:off x="10304603" y="5337546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3" name="타원 152">
              <a:extLst>
                <a:ext uri="{FF2B5EF4-FFF2-40B4-BE49-F238E27FC236}">
                  <a16:creationId xmlns:a16="http://schemas.microsoft.com/office/drawing/2014/main" id="{5947D3DF-096B-4121-B243-0A9BE6C3DF3E}"/>
                </a:ext>
              </a:extLst>
            </p:cNvPr>
            <p:cNvSpPr/>
            <p:nvPr/>
          </p:nvSpPr>
          <p:spPr>
            <a:xfrm>
              <a:off x="6709674" y="5330645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id="{F0C3026E-A3D6-463B-8B9C-A39F619F74BF}"/>
                </a:ext>
              </a:extLst>
            </p:cNvPr>
            <p:cNvSpPr/>
            <p:nvPr/>
          </p:nvSpPr>
          <p:spPr>
            <a:xfrm>
              <a:off x="7285134" y="5322256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0F85416F-7430-4EA8-8CBF-90CF1700D527}"/>
                </a:ext>
              </a:extLst>
            </p:cNvPr>
            <p:cNvSpPr/>
            <p:nvPr/>
          </p:nvSpPr>
          <p:spPr>
            <a:xfrm>
              <a:off x="7844510" y="5328679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6" name="직선 연결선 155">
              <a:extLst>
                <a:ext uri="{FF2B5EF4-FFF2-40B4-BE49-F238E27FC236}">
                  <a16:creationId xmlns:a16="http://schemas.microsoft.com/office/drawing/2014/main" id="{96C300B4-C93D-411C-B8D0-39D359CC2AF1}"/>
                </a:ext>
              </a:extLst>
            </p:cNvPr>
            <p:cNvCxnSpPr/>
            <p:nvPr/>
          </p:nvCxnSpPr>
          <p:spPr>
            <a:xfrm>
              <a:off x="3207759" y="5211368"/>
              <a:ext cx="0" cy="7109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7" name="직선 연결선 156">
              <a:extLst>
                <a:ext uri="{FF2B5EF4-FFF2-40B4-BE49-F238E27FC236}">
                  <a16:creationId xmlns:a16="http://schemas.microsoft.com/office/drawing/2014/main" id="{26C61650-49C9-4007-ABD9-0F3EBE68828E}"/>
                </a:ext>
              </a:extLst>
            </p:cNvPr>
            <p:cNvCxnSpPr/>
            <p:nvPr/>
          </p:nvCxnSpPr>
          <p:spPr>
            <a:xfrm>
              <a:off x="6073998" y="5211368"/>
              <a:ext cx="0" cy="7109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0FF38BDA-1B0F-42A5-8C3A-4749EA6B25F6}"/>
                </a:ext>
              </a:extLst>
            </p:cNvPr>
            <p:cNvSpPr txBox="1"/>
            <p:nvPr/>
          </p:nvSpPr>
          <p:spPr>
            <a:xfrm>
              <a:off x="366064" y="5328643"/>
              <a:ext cx="12330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Bahnschrift" panose="020B0502040204020203" pitchFamily="34" charset="0"/>
                </a:rPr>
                <a:t>Output[0]</a:t>
              </a:r>
              <a:endParaRPr lang="ko-KR" altLang="en-US" sz="2000" dirty="0">
                <a:latin typeface="Bahnschrift" panose="020B0502040204020203" pitchFamily="34" charset="0"/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D921EC82-8D7F-4136-94AF-14D3F0070FD9}"/>
                </a:ext>
              </a:extLst>
            </p:cNvPr>
            <p:cNvSpPr txBox="1"/>
            <p:nvPr/>
          </p:nvSpPr>
          <p:spPr>
            <a:xfrm>
              <a:off x="3383811" y="5768446"/>
              <a:ext cx="2824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5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9523261B-DFE1-4483-9D3F-E81C7B5384CF}"/>
                </a:ext>
              </a:extLst>
            </p:cNvPr>
            <p:cNvSpPr txBox="1"/>
            <p:nvPr/>
          </p:nvSpPr>
          <p:spPr>
            <a:xfrm>
              <a:off x="3940798" y="5768446"/>
              <a:ext cx="2872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4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4B4D5847-5633-4FD5-8145-781F3C42CEB6}"/>
                </a:ext>
              </a:extLst>
            </p:cNvPr>
            <p:cNvSpPr txBox="1"/>
            <p:nvPr/>
          </p:nvSpPr>
          <p:spPr>
            <a:xfrm>
              <a:off x="4502466" y="5768446"/>
              <a:ext cx="279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3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6258A824-BDBB-4DE0-A629-E183AF16A6B0}"/>
                </a:ext>
              </a:extLst>
            </p:cNvPr>
            <p:cNvSpPr txBox="1"/>
            <p:nvPr/>
          </p:nvSpPr>
          <p:spPr>
            <a:xfrm>
              <a:off x="5096982" y="5768446"/>
              <a:ext cx="2776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2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38EC8CC5-AED2-423D-947D-DFCE8EC5F6B7}"/>
                </a:ext>
              </a:extLst>
            </p:cNvPr>
            <p:cNvSpPr txBox="1"/>
            <p:nvPr/>
          </p:nvSpPr>
          <p:spPr>
            <a:xfrm>
              <a:off x="5661739" y="5768446"/>
              <a:ext cx="2439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1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</p:grpSp>
      <p:grpSp>
        <p:nvGrpSpPr>
          <p:cNvPr id="180" name="그룹 179">
            <a:extLst>
              <a:ext uri="{FF2B5EF4-FFF2-40B4-BE49-F238E27FC236}">
                <a16:creationId xmlns:a16="http://schemas.microsoft.com/office/drawing/2014/main" id="{B961307D-9FC8-48A0-B4E5-3997E0CA2A1A}"/>
              </a:ext>
            </a:extLst>
          </p:cNvPr>
          <p:cNvGrpSpPr/>
          <p:nvPr/>
        </p:nvGrpSpPr>
        <p:grpSpPr>
          <a:xfrm>
            <a:off x="2100309" y="3834728"/>
            <a:ext cx="7046337" cy="891862"/>
            <a:chOff x="2064904" y="3766682"/>
            <a:chExt cx="7046337" cy="891862"/>
          </a:xfrm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824A375D-5E85-482D-AC05-90AE198C51B0}"/>
                </a:ext>
              </a:extLst>
            </p:cNvPr>
            <p:cNvSpPr/>
            <p:nvPr/>
          </p:nvSpPr>
          <p:spPr>
            <a:xfrm>
              <a:off x="6347866" y="3883957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04D09258-BA80-403E-84D0-8F06F519F8E6}"/>
                </a:ext>
              </a:extLst>
            </p:cNvPr>
            <p:cNvSpPr/>
            <p:nvPr/>
          </p:nvSpPr>
          <p:spPr>
            <a:xfrm>
              <a:off x="6904852" y="3892345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68DA2F7-8FEC-4B8B-A9D7-52B60D645691}"/>
                </a:ext>
              </a:extLst>
            </p:cNvPr>
            <p:cNvSpPr/>
            <p:nvPr/>
          </p:nvSpPr>
          <p:spPr>
            <a:xfrm>
              <a:off x="7474365" y="3892345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9D37D7DC-F931-483E-8E71-78574DDEEBBF}"/>
                </a:ext>
              </a:extLst>
            </p:cNvPr>
            <p:cNvSpPr/>
            <p:nvPr/>
          </p:nvSpPr>
          <p:spPr>
            <a:xfrm>
              <a:off x="8055643" y="3888216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F0C4705-A90B-4522-B1C4-427B8C10900D}"/>
                </a:ext>
              </a:extLst>
            </p:cNvPr>
            <p:cNvSpPr/>
            <p:nvPr/>
          </p:nvSpPr>
          <p:spPr>
            <a:xfrm>
              <a:off x="8612630" y="3888214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F9E8938D-089A-4C9F-8DAE-755F2FC6BD3F}"/>
                </a:ext>
              </a:extLst>
            </p:cNvPr>
            <p:cNvCxnSpPr/>
            <p:nvPr/>
          </p:nvCxnSpPr>
          <p:spPr>
            <a:xfrm>
              <a:off x="6245002" y="3766682"/>
              <a:ext cx="0" cy="7109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6DF955BE-20CD-4E93-BDB4-56C9838813E2}"/>
                </a:ext>
              </a:extLst>
            </p:cNvPr>
            <p:cNvCxnSpPr/>
            <p:nvPr/>
          </p:nvCxnSpPr>
          <p:spPr>
            <a:xfrm>
              <a:off x="9111241" y="3766682"/>
              <a:ext cx="0" cy="7109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8786406-1FE4-4AE2-B9A7-3CAFF337BFBD}"/>
                </a:ext>
              </a:extLst>
            </p:cNvPr>
            <p:cNvSpPr txBox="1"/>
            <p:nvPr/>
          </p:nvSpPr>
          <p:spPr>
            <a:xfrm>
              <a:off x="6421054" y="4323760"/>
              <a:ext cx="2824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5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60468DF-AAE7-48AF-8C81-856A1AE7D565}"/>
                </a:ext>
              </a:extLst>
            </p:cNvPr>
            <p:cNvSpPr txBox="1"/>
            <p:nvPr/>
          </p:nvSpPr>
          <p:spPr>
            <a:xfrm>
              <a:off x="6978041" y="4323760"/>
              <a:ext cx="2872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4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E52702-F92A-49C1-94BA-41E88331D34C}"/>
                </a:ext>
              </a:extLst>
            </p:cNvPr>
            <p:cNvSpPr txBox="1"/>
            <p:nvPr/>
          </p:nvSpPr>
          <p:spPr>
            <a:xfrm>
              <a:off x="7539709" y="4323760"/>
              <a:ext cx="279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3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F54AA2C-3886-404E-9DBF-7D29F07D4DA9}"/>
                </a:ext>
              </a:extLst>
            </p:cNvPr>
            <p:cNvSpPr txBox="1"/>
            <p:nvPr/>
          </p:nvSpPr>
          <p:spPr>
            <a:xfrm>
              <a:off x="8134225" y="4323760"/>
              <a:ext cx="2776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2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2F98DE5-CF21-46E5-A44C-DCC998B43D37}"/>
                </a:ext>
              </a:extLst>
            </p:cNvPr>
            <p:cNvSpPr txBox="1"/>
            <p:nvPr/>
          </p:nvSpPr>
          <p:spPr>
            <a:xfrm>
              <a:off x="8698982" y="4323760"/>
              <a:ext cx="2439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1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64" name="타원 163">
              <a:extLst>
                <a:ext uri="{FF2B5EF4-FFF2-40B4-BE49-F238E27FC236}">
                  <a16:creationId xmlns:a16="http://schemas.microsoft.com/office/drawing/2014/main" id="{A3A58A2F-3B2B-43D6-84B8-643D6E176121}"/>
                </a:ext>
              </a:extLst>
            </p:cNvPr>
            <p:cNvSpPr/>
            <p:nvPr/>
          </p:nvSpPr>
          <p:spPr>
            <a:xfrm>
              <a:off x="2167768" y="3910964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타원 164">
              <a:extLst>
                <a:ext uri="{FF2B5EF4-FFF2-40B4-BE49-F238E27FC236}">
                  <a16:creationId xmlns:a16="http://schemas.microsoft.com/office/drawing/2014/main" id="{21CE4C0A-ACF3-4258-B57D-83911E410DDC}"/>
                </a:ext>
              </a:extLst>
            </p:cNvPr>
            <p:cNvSpPr/>
            <p:nvPr/>
          </p:nvSpPr>
          <p:spPr>
            <a:xfrm>
              <a:off x="2724754" y="3919352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6" name="타원 165">
              <a:extLst>
                <a:ext uri="{FF2B5EF4-FFF2-40B4-BE49-F238E27FC236}">
                  <a16:creationId xmlns:a16="http://schemas.microsoft.com/office/drawing/2014/main" id="{AA26D264-A3DF-441E-8CE6-CB8E524FEE16}"/>
                </a:ext>
              </a:extLst>
            </p:cNvPr>
            <p:cNvSpPr/>
            <p:nvPr/>
          </p:nvSpPr>
          <p:spPr>
            <a:xfrm>
              <a:off x="3294267" y="3919352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56177427-2AE3-4542-9FB3-AA89C6451A82}"/>
                </a:ext>
              </a:extLst>
            </p:cNvPr>
            <p:cNvSpPr/>
            <p:nvPr/>
          </p:nvSpPr>
          <p:spPr>
            <a:xfrm>
              <a:off x="3875545" y="3915223"/>
              <a:ext cx="390355" cy="40011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ABBDDC89-B919-4F3A-AA5B-E9CF47D34F60}"/>
                </a:ext>
              </a:extLst>
            </p:cNvPr>
            <p:cNvSpPr/>
            <p:nvPr/>
          </p:nvSpPr>
          <p:spPr>
            <a:xfrm>
              <a:off x="4432532" y="3915221"/>
              <a:ext cx="390356" cy="400111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0" name="직선 연결선 169">
              <a:extLst>
                <a:ext uri="{FF2B5EF4-FFF2-40B4-BE49-F238E27FC236}">
                  <a16:creationId xmlns:a16="http://schemas.microsoft.com/office/drawing/2014/main" id="{1C6EF151-E0D5-40CD-87EB-8712B597AE5D}"/>
                </a:ext>
              </a:extLst>
            </p:cNvPr>
            <p:cNvCxnSpPr/>
            <p:nvPr/>
          </p:nvCxnSpPr>
          <p:spPr>
            <a:xfrm>
              <a:off x="2064904" y="3793689"/>
              <a:ext cx="0" cy="7109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1" name="직선 연결선 170">
              <a:extLst>
                <a:ext uri="{FF2B5EF4-FFF2-40B4-BE49-F238E27FC236}">
                  <a16:creationId xmlns:a16="http://schemas.microsoft.com/office/drawing/2014/main" id="{E851B37E-EB92-48FF-96D2-10B967828C1A}"/>
                </a:ext>
              </a:extLst>
            </p:cNvPr>
            <p:cNvCxnSpPr/>
            <p:nvPr/>
          </p:nvCxnSpPr>
          <p:spPr>
            <a:xfrm>
              <a:off x="4931143" y="3793689"/>
              <a:ext cx="0" cy="710967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F84F449D-80C8-40C6-9978-10DF6C7AF3AC}"/>
                </a:ext>
              </a:extLst>
            </p:cNvPr>
            <p:cNvSpPr txBox="1"/>
            <p:nvPr/>
          </p:nvSpPr>
          <p:spPr>
            <a:xfrm>
              <a:off x="2240956" y="4350767"/>
              <a:ext cx="24397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1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48462FB6-08E6-4172-9278-4E7369CBAC55}"/>
                </a:ext>
              </a:extLst>
            </p:cNvPr>
            <p:cNvSpPr txBox="1"/>
            <p:nvPr/>
          </p:nvSpPr>
          <p:spPr>
            <a:xfrm>
              <a:off x="2797943" y="4350767"/>
              <a:ext cx="2776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2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D313F0CD-4586-4865-ABD5-845AF8312757}"/>
                </a:ext>
              </a:extLst>
            </p:cNvPr>
            <p:cNvSpPr txBox="1"/>
            <p:nvPr/>
          </p:nvSpPr>
          <p:spPr>
            <a:xfrm>
              <a:off x="3359611" y="4350767"/>
              <a:ext cx="2792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3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D9537861-420A-4271-8FCC-477C7D8CA5AF}"/>
                </a:ext>
              </a:extLst>
            </p:cNvPr>
            <p:cNvSpPr txBox="1"/>
            <p:nvPr/>
          </p:nvSpPr>
          <p:spPr>
            <a:xfrm>
              <a:off x="3954127" y="4350767"/>
              <a:ext cx="2872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4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06B33CCC-224F-4003-9AEA-93A431ECBDA9}"/>
                </a:ext>
              </a:extLst>
            </p:cNvPr>
            <p:cNvSpPr txBox="1"/>
            <p:nvPr/>
          </p:nvSpPr>
          <p:spPr>
            <a:xfrm>
              <a:off x="4518884" y="4350767"/>
              <a:ext cx="2824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>
                  <a:latin typeface="Bahnschrift" panose="020B0502040204020203" pitchFamily="34" charset="0"/>
                </a:rPr>
                <a:t>5</a:t>
              </a:r>
              <a:endParaRPr lang="ko-KR" altLang="en-US" sz="1400" dirty="0">
                <a:latin typeface="Bahnschrift" panose="020B0502040204020203" pitchFamily="34" charset="0"/>
              </a:endParaRPr>
            </a:p>
          </p:txBody>
        </p:sp>
        <p:sp>
          <p:nvSpPr>
            <p:cNvPr id="177" name="화살표: 오른쪽 176">
              <a:extLst>
                <a:ext uri="{FF2B5EF4-FFF2-40B4-BE49-F238E27FC236}">
                  <a16:creationId xmlns:a16="http://schemas.microsoft.com/office/drawing/2014/main" id="{AAE0425D-3650-4BB3-BAC5-0B31477DD640}"/>
                </a:ext>
              </a:extLst>
            </p:cNvPr>
            <p:cNvSpPr/>
            <p:nvPr/>
          </p:nvSpPr>
          <p:spPr>
            <a:xfrm>
              <a:off x="5349848" y="3954748"/>
              <a:ext cx="561666" cy="364715"/>
            </a:xfrm>
            <a:prstGeom prst="rightArrow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20316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14B96C-8439-4142-8976-FF02E77AC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5048A7-9EED-442D-AB16-3E8DBDE2048F}" type="slidenum">
              <a:rPr lang="ko-KR" altLang="en-US" smtClean="0"/>
              <a:t>7</a:t>
            </a:fld>
            <a:endParaRPr lang="ko-KR" altLang="en-US"/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57647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Genetic Algorithm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358251-4277-4707-ABB3-3EF58CFE5F46}"/>
              </a:ext>
            </a:extLst>
          </p:cNvPr>
          <p:cNvSpPr txBox="1"/>
          <p:nvPr/>
        </p:nvSpPr>
        <p:spPr>
          <a:xfrm>
            <a:off x="977900" y="1663700"/>
            <a:ext cx="1072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Result</a:t>
            </a:r>
            <a:endParaRPr lang="ko-KR" altLang="en-US" sz="2400" dirty="0">
              <a:latin typeface="Bahnschrift SemiBold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2250B05-2530-4B3D-9B25-3183A9946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029" y="2125365"/>
            <a:ext cx="5003801" cy="376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B53D1DB-B201-43CA-995D-F09FC17A2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170" y="2125365"/>
            <a:ext cx="5003801" cy="3761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82C71B-6F68-48D2-B844-444C796D08FE}"/>
              </a:ext>
            </a:extLst>
          </p:cNvPr>
          <p:cNvSpPr txBox="1"/>
          <p:nvPr/>
        </p:nvSpPr>
        <p:spPr>
          <a:xfrm>
            <a:off x="1541475" y="5886500"/>
            <a:ext cx="41596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Bahnschrift SemiBold" panose="020B0502040204020203" pitchFamily="34" charset="0"/>
                <a:ea typeface="Malgun Gothic" panose="020B0503020000020004" pitchFamily="50" charset="-127"/>
              </a:rPr>
              <a:t>&lt;Fig.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  <a:latin typeface="Bahnschrift SemiBold" panose="020B0502040204020203" pitchFamily="34" charset="0"/>
                <a:ea typeface="Malgun Gothic" panose="020B0503020000020004" pitchFamily="50" charset="-127"/>
              </a:rPr>
              <a:t>RandomSearch_Score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Bahnschrift SemiBold" panose="020B0502040204020203" pitchFamily="34" charset="0"/>
                <a:ea typeface="Malgun Gothic" panose="020B0503020000020004" pitchFamily="50" charset="-127"/>
              </a:rPr>
              <a:t> : 50572&gt;</a:t>
            </a:r>
            <a:endParaRPr lang="ko-KR" altLang="en-US" dirty="0">
              <a:latin typeface="Bahnschrift SemiBol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88CDC7-0811-41C3-94F0-3E05051636D4}"/>
              </a:ext>
            </a:extLst>
          </p:cNvPr>
          <p:cNvSpPr txBox="1"/>
          <p:nvPr/>
        </p:nvSpPr>
        <p:spPr>
          <a:xfrm>
            <a:off x="6539203" y="5886500"/>
            <a:ext cx="43277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Bahnschrift SemiBold" panose="020B0502040204020203" pitchFamily="34" charset="0"/>
                <a:ea typeface="Malgun Gothic" panose="020B0503020000020004" pitchFamily="50" charset="-127"/>
              </a:rPr>
              <a:t>&lt;Fig.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  <a:latin typeface="Bahnschrift SemiBold" panose="020B0502040204020203" pitchFamily="34" charset="0"/>
                <a:ea typeface="Malgun Gothic" panose="020B0503020000020004" pitchFamily="50" charset="-127"/>
              </a:rPr>
              <a:t>RandomSearch_GA_Score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Bahnschrift SemiBold" panose="020B0502040204020203" pitchFamily="34" charset="0"/>
                <a:ea typeface="Malgun Gothic" panose="020B0503020000020004" pitchFamily="50" charset="-127"/>
              </a:rPr>
              <a:t> : 24232&gt;</a:t>
            </a:r>
            <a:endParaRPr lang="ko-KR" altLang="en-US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9059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3935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Tree</a:t>
            </a:r>
            <a:r>
              <a:rPr lang="ko-KR" altLang="en-US" sz="5400" dirty="0">
                <a:latin typeface="Bahnschrift SemiBold" panose="020B0502040204020203" pitchFamily="34" charset="0"/>
              </a:rPr>
              <a:t> </a:t>
            </a:r>
            <a:r>
              <a:rPr lang="en-US" altLang="ko-KR" sz="5400" dirty="0">
                <a:latin typeface="Bahnschrift SemiBold" panose="020B0502040204020203" pitchFamily="34" charset="0"/>
              </a:rPr>
              <a:t>Search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FE67CCCD-1309-41A8-A193-B15094F4B314}"/>
              </a:ext>
            </a:extLst>
          </p:cNvPr>
          <p:cNvSpPr/>
          <p:nvPr/>
        </p:nvSpPr>
        <p:spPr>
          <a:xfrm>
            <a:off x="1234894" y="1666732"/>
            <a:ext cx="2082800" cy="977896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Bold" panose="020B0502040204020203" pitchFamily="34" charset="0"/>
              </a:rPr>
              <a:t>Random</a:t>
            </a:r>
            <a:r>
              <a:rPr lang="ko-KR" altLang="en-US" dirty="0">
                <a:solidFill>
                  <a:schemeClr val="tx1"/>
                </a:solidFill>
                <a:latin typeface="Bahnschrift SemiBold" panose="020B0502040204020203" pitchFamily="34" charset="0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Bahnschrift SemiBold" panose="020B0502040204020203" pitchFamily="34" charset="0"/>
              </a:rPr>
              <a:t>Search</a:t>
            </a:r>
            <a:endParaRPr lang="ko-KR" altLang="en-US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5A85EA1-5073-45B8-9B67-E5733F5F9729}"/>
              </a:ext>
            </a:extLst>
          </p:cNvPr>
          <p:cNvSpPr/>
          <p:nvPr/>
        </p:nvSpPr>
        <p:spPr>
          <a:xfrm>
            <a:off x="462760" y="3450634"/>
            <a:ext cx="508000" cy="520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44AB1AD-8BD2-41D2-94A0-EADBF27909D3}"/>
              </a:ext>
            </a:extLst>
          </p:cNvPr>
          <p:cNvSpPr/>
          <p:nvPr/>
        </p:nvSpPr>
        <p:spPr>
          <a:xfrm>
            <a:off x="1966588" y="3449740"/>
            <a:ext cx="508000" cy="520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B3838EA-C548-48AE-ABCA-E0C8ED0C51B0}"/>
              </a:ext>
            </a:extLst>
          </p:cNvPr>
          <p:cNvSpPr/>
          <p:nvPr/>
        </p:nvSpPr>
        <p:spPr>
          <a:xfrm>
            <a:off x="1966588" y="4171326"/>
            <a:ext cx="508000" cy="520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3E7F7C8-1F46-482A-BD21-A64DBDDBF58B}"/>
              </a:ext>
            </a:extLst>
          </p:cNvPr>
          <p:cNvSpPr/>
          <p:nvPr/>
        </p:nvSpPr>
        <p:spPr>
          <a:xfrm>
            <a:off x="2187394" y="4996913"/>
            <a:ext cx="88900" cy="91122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7ED4AF1D-832A-4C9E-972C-2DC50333B1D4}"/>
              </a:ext>
            </a:extLst>
          </p:cNvPr>
          <p:cNvSpPr/>
          <p:nvPr/>
        </p:nvSpPr>
        <p:spPr>
          <a:xfrm>
            <a:off x="1966588" y="6054108"/>
            <a:ext cx="508000" cy="520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26E6649-85D7-4EA6-B779-DF5CF411C60C}"/>
              </a:ext>
            </a:extLst>
          </p:cNvPr>
          <p:cNvSpPr/>
          <p:nvPr/>
        </p:nvSpPr>
        <p:spPr>
          <a:xfrm>
            <a:off x="2187394" y="5301805"/>
            <a:ext cx="88900" cy="91122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165A520D-DE62-4376-80BD-75222D13750B}"/>
              </a:ext>
            </a:extLst>
          </p:cNvPr>
          <p:cNvSpPr/>
          <p:nvPr/>
        </p:nvSpPr>
        <p:spPr>
          <a:xfrm>
            <a:off x="2187394" y="5617639"/>
            <a:ext cx="88900" cy="91122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69EB27-7FE2-4F06-990E-7426984A597E}"/>
              </a:ext>
            </a:extLst>
          </p:cNvPr>
          <p:cNvSpPr txBox="1"/>
          <p:nvPr/>
        </p:nvSpPr>
        <p:spPr>
          <a:xfrm>
            <a:off x="2562668" y="3159745"/>
            <a:ext cx="962123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dirty="0">
                <a:latin typeface="+mn-ea"/>
              </a:rPr>
              <a:t>}</a:t>
            </a:r>
            <a:endParaRPr lang="en-US" altLang="ko-KR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B61E14-205B-4DD6-A441-F95A0F97342D}"/>
              </a:ext>
            </a:extLst>
          </p:cNvPr>
          <p:cNvSpPr txBox="1"/>
          <p:nvPr/>
        </p:nvSpPr>
        <p:spPr>
          <a:xfrm>
            <a:off x="3516462" y="4692915"/>
            <a:ext cx="19680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None Visit</a:t>
            </a:r>
          </a:p>
          <a:p>
            <a:r>
              <a:rPr lang="en-US" altLang="ko-KR" sz="2400" dirty="0">
                <a:latin typeface="Bahnschrift SemiBold" panose="020B0502040204020203" pitchFamily="34" charset="0"/>
              </a:rPr>
              <a:t>Whole Node</a:t>
            </a:r>
            <a:endParaRPr lang="ko-KR" altLang="en-US" sz="2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4789DE9-64AF-4700-ADA0-9EC1911F3004}"/>
              </a:ext>
            </a:extLst>
          </p:cNvPr>
          <p:cNvSpPr txBox="1"/>
          <p:nvPr/>
        </p:nvSpPr>
        <p:spPr>
          <a:xfrm>
            <a:off x="296080" y="2929806"/>
            <a:ext cx="841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Now</a:t>
            </a:r>
            <a:endParaRPr lang="ko-KR" altLang="en-US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B9A254-9E69-47F0-B2A8-528638277858}"/>
              </a:ext>
            </a:extLst>
          </p:cNvPr>
          <p:cNvSpPr txBox="1"/>
          <p:nvPr/>
        </p:nvSpPr>
        <p:spPr>
          <a:xfrm>
            <a:off x="1766714" y="2944807"/>
            <a:ext cx="841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Next</a:t>
            </a:r>
            <a:endParaRPr lang="ko-KR" altLang="en-US" sz="2400" dirty="0"/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765C3AA0-4D30-4003-A968-A02DD9193427}"/>
              </a:ext>
            </a:extLst>
          </p:cNvPr>
          <p:cNvSpPr/>
          <p:nvPr/>
        </p:nvSpPr>
        <p:spPr>
          <a:xfrm>
            <a:off x="7772852" y="1651412"/>
            <a:ext cx="2082800" cy="977896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Bahnschrift SemiBold" panose="020B0502040204020203" pitchFamily="34" charset="0"/>
              </a:rPr>
              <a:t>Tree Search</a:t>
            </a:r>
            <a:endParaRPr lang="ko-KR" altLang="en-US" dirty="0">
              <a:solidFill>
                <a:schemeClr val="tx1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5C4B3ADF-DC4F-4DBF-BF0F-E5B3A083BAE1}"/>
              </a:ext>
            </a:extLst>
          </p:cNvPr>
          <p:cNvSpPr/>
          <p:nvPr/>
        </p:nvSpPr>
        <p:spPr>
          <a:xfrm>
            <a:off x="6837686" y="3450634"/>
            <a:ext cx="508000" cy="520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E7E69196-02A3-4E70-A37C-ED6D250FECFB}"/>
              </a:ext>
            </a:extLst>
          </p:cNvPr>
          <p:cNvSpPr/>
          <p:nvPr/>
        </p:nvSpPr>
        <p:spPr>
          <a:xfrm>
            <a:off x="8172766" y="3448846"/>
            <a:ext cx="508000" cy="520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C63A66DA-7972-425E-ACBD-EF3F3FA679C6}"/>
              </a:ext>
            </a:extLst>
          </p:cNvPr>
          <p:cNvSpPr/>
          <p:nvPr/>
        </p:nvSpPr>
        <p:spPr>
          <a:xfrm>
            <a:off x="8172766" y="4197219"/>
            <a:ext cx="508000" cy="520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416474DC-5B55-4219-AD49-5273C948C358}"/>
              </a:ext>
            </a:extLst>
          </p:cNvPr>
          <p:cNvSpPr/>
          <p:nvPr/>
        </p:nvSpPr>
        <p:spPr>
          <a:xfrm>
            <a:off x="8172766" y="4991105"/>
            <a:ext cx="508000" cy="520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EE35DA5-143B-476E-961A-85B732D41AB5}"/>
              </a:ext>
            </a:extLst>
          </p:cNvPr>
          <p:cNvSpPr txBox="1"/>
          <p:nvPr/>
        </p:nvSpPr>
        <p:spPr>
          <a:xfrm>
            <a:off x="8768846" y="3158851"/>
            <a:ext cx="962123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dirty="0">
                <a:latin typeface="+mn-ea"/>
              </a:rPr>
              <a:t>}</a:t>
            </a:r>
            <a:endParaRPr lang="en-US" altLang="ko-KR" dirty="0">
              <a:latin typeface="+mn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D840C18-4C62-4DD7-AC86-47C397476F82}"/>
              </a:ext>
            </a:extLst>
          </p:cNvPr>
          <p:cNvSpPr txBox="1"/>
          <p:nvPr/>
        </p:nvSpPr>
        <p:spPr>
          <a:xfrm>
            <a:off x="9722640" y="4692021"/>
            <a:ext cx="25019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None Visit</a:t>
            </a:r>
          </a:p>
          <a:p>
            <a:r>
              <a:rPr lang="en-US" altLang="ko-KR" sz="2400" dirty="0">
                <a:latin typeface="Bahnschrift SemiBold" panose="020B0502040204020203" pitchFamily="34" charset="0"/>
              </a:rPr>
              <a:t>Best {Threshold}</a:t>
            </a:r>
          </a:p>
          <a:p>
            <a:r>
              <a:rPr lang="en-US" altLang="ko-KR" sz="2400" dirty="0">
                <a:latin typeface="Bahnschrift SemiBold" panose="020B0502040204020203" pitchFamily="34" charset="0"/>
              </a:rPr>
              <a:t>Node</a:t>
            </a:r>
            <a:endParaRPr lang="ko-KR" altLang="en-US" sz="2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110F29A-E5A5-4DC3-A668-66228FD3BD2E}"/>
              </a:ext>
            </a:extLst>
          </p:cNvPr>
          <p:cNvSpPr txBox="1"/>
          <p:nvPr/>
        </p:nvSpPr>
        <p:spPr>
          <a:xfrm>
            <a:off x="6671006" y="2929806"/>
            <a:ext cx="841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Now</a:t>
            </a:r>
            <a:endParaRPr lang="ko-KR" altLang="en-US" sz="24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6A7A3BD-F010-481D-9787-EEAC45DA01C0}"/>
              </a:ext>
            </a:extLst>
          </p:cNvPr>
          <p:cNvSpPr txBox="1"/>
          <p:nvPr/>
        </p:nvSpPr>
        <p:spPr>
          <a:xfrm>
            <a:off x="7972892" y="2943913"/>
            <a:ext cx="841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Next</a:t>
            </a:r>
            <a:endParaRPr lang="ko-KR" altLang="en-US" sz="24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ADD731B-6F66-45C9-8762-9154F67C3932}"/>
              </a:ext>
            </a:extLst>
          </p:cNvPr>
          <p:cNvSpPr txBox="1"/>
          <p:nvPr/>
        </p:nvSpPr>
        <p:spPr>
          <a:xfrm>
            <a:off x="6809149" y="5810510"/>
            <a:ext cx="21432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Bahnschrift SemiBold" panose="020B0502040204020203" pitchFamily="34" charset="0"/>
              </a:rPr>
              <a:t>Threshold = 3</a:t>
            </a:r>
            <a:endParaRPr lang="ko-KR" altLang="en-US" sz="2400" dirty="0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4669013-0360-4CE9-8671-89E79338CDF2}"/>
              </a:ext>
            </a:extLst>
          </p:cNvPr>
          <p:cNvSpPr/>
          <p:nvPr/>
        </p:nvSpPr>
        <p:spPr>
          <a:xfrm>
            <a:off x="5313785" y="3778504"/>
            <a:ext cx="1252755" cy="837430"/>
          </a:xfrm>
          <a:prstGeom prst="rightArrow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762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DA594F3E-B5B4-4330-B7E7-99D2F790D300}"/>
              </a:ext>
            </a:extLst>
          </p:cNvPr>
          <p:cNvCxnSpPr>
            <a:cxnSpLocks/>
          </p:cNvCxnSpPr>
          <p:nvPr/>
        </p:nvCxnSpPr>
        <p:spPr>
          <a:xfrm>
            <a:off x="716760" y="1346200"/>
            <a:ext cx="10548140" cy="0"/>
          </a:xfrm>
          <a:prstGeom prst="straightConnector1">
            <a:avLst/>
          </a:prstGeom>
          <a:ln w="28575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DE46BB3-7A1D-49AC-BAB6-C6FB37A0D52A}"/>
              </a:ext>
            </a:extLst>
          </p:cNvPr>
          <p:cNvSpPr txBox="1"/>
          <p:nvPr/>
        </p:nvSpPr>
        <p:spPr>
          <a:xfrm>
            <a:off x="589760" y="282303"/>
            <a:ext cx="39356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Tree</a:t>
            </a:r>
            <a:r>
              <a:rPr lang="ko-KR" altLang="en-US" sz="5400" dirty="0">
                <a:latin typeface="Bahnschrift SemiBold" panose="020B0502040204020203" pitchFamily="34" charset="0"/>
              </a:rPr>
              <a:t> </a:t>
            </a:r>
            <a:r>
              <a:rPr lang="en-US" altLang="ko-KR" sz="5400" dirty="0">
                <a:latin typeface="Bahnschrift SemiBold" panose="020B0502040204020203" pitchFamily="34" charset="0"/>
              </a:rPr>
              <a:t>Search</a:t>
            </a:r>
            <a:endParaRPr lang="ko-KR" altLang="en-US" sz="4800" dirty="0">
              <a:latin typeface="Bahnschrift SemiBold" panose="020B05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989F21-51A0-4974-B707-3EC1CE0BF1DA}"/>
              </a:ext>
            </a:extLst>
          </p:cNvPr>
          <p:cNvSpPr txBox="1"/>
          <p:nvPr/>
        </p:nvSpPr>
        <p:spPr>
          <a:xfrm>
            <a:off x="4449253" y="624643"/>
            <a:ext cx="65362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800" dirty="0">
                <a:latin typeface="Bahnschrift SemiBold" panose="020B0502040204020203" pitchFamily="34" charset="0"/>
              </a:rPr>
              <a:t>Main Idea : How to Select Best Node?</a:t>
            </a:r>
            <a:endParaRPr lang="ko-KR" alt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4B5EF5A-0814-481F-B4E8-1CE816D929CA}"/>
              </a:ext>
            </a:extLst>
          </p:cNvPr>
          <p:cNvSpPr txBox="1"/>
          <p:nvPr/>
        </p:nvSpPr>
        <p:spPr>
          <a:xfrm>
            <a:off x="2095500" y="2535919"/>
            <a:ext cx="42322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Bahnschrift SemiBold" panose="020B0502040204020203" pitchFamily="34" charset="0"/>
              </a:rPr>
              <a:t>1. Nearest Neighbor</a:t>
            </a:r>
            <a:endParaRPr lang="ko-KR" altLang="en-US" sz="3600" dirty="0">
              <a:latin typeface="Bahnschrift SemiBold" panose="020B050204020402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F362E94-3DB9-40F0-9EB8-645B809FC5D0}"/>
              </a:ext>
            </a:extLst>
          </p:cNvPr>
          <p:cNvSpPr txBox="1"/>
          <p:nvPr/>
        </p:nvSpPr>
        <p:spPr>
          <a:xfrm>
            <a:off x="2095500" y="3666130"/>
            <a:ext cx="87078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Bahnschrift SemiBold" panose="020B0502040204020203" pitchFamily="34" charset="0"/>
              </a:rPr>
              <a:t>2. Best Score Node : </a:t>
            </a:r>
          </a:p>
          <a:p>
            <a:r>
              <a:rPr lang="en-US" altLang="ko-KR" sz="3600" dirty="0">
                <a:latin typeface="Bahnschrift SemiBold" panose="020B0502040204020203" pitchFamily="34" charset="0"/>
              </a:rPr>
              <a:t>		Score = Distance * Degree score</a:t>
            </a:r>
            <a:endParaRPr lang="ko-KR" altLang="en-US" sz="3600" dirty="0">
              <a:latin typeface="Bahnschrift SemiBold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5B6D4C-5838-4AB2-A626-88261F0E7D54}"/>
              </a:ext>
            </a:extLst>
          </p:cNvPr>
          <p:cNvSpPr txBox="1"/>
          <p:nvPr/>
        </p:nvSpPr>
        <p:spPr>
          <a:xfrm>
            <a:off x="1612676" y="3666130"/>
            <a:ext cx="4828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Bahnschrift SemiBold" panose="020B0502040204020203" pitchFamily="34" charset="0"/>
              </a:rPr>
              <a:t>*</a:t>
            </a:r>
            <a:endParaRPr lang="ko-KR" altLang="en-US" sz="54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5872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436</Words>
  <Application>Microsoft Office PowerPoint</Application>
  <PresentationFormat>와이드스크린</PresentationFormat>
  <Paragraphs>143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Arial</vt:lpstr>
      <vt:lpstr>Bahnschrift</vt:lpstr>
      <vt:lpstr>Bahnschrift SemiBold</vt:lpstr>
      <vt:lpstr>Office 테마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박민준</dc:creator>
  <cp:lastModifiedBy>박민준</cp:lastModifiedBy>
  <cp:revision>4</cp:revision>
  <dcterms:created xsi:type="dcterms:W3CDTF">2022-04-15T20:33:54Z</dcterms:created>
  <dcterms:modified xsi:type="dcterms:W3CDTF">2022-04-16T05:56:12Z</dcterms:modified>
</cp:coreProperties>
</file>

<file path=docProps/thumbnail.jpeg>
</file>